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83" r:id="rId2"/>
    <p:sldId id="384" r:id="rId3"/>
    <p:sldId id="378" r:id="rId4"/>
    <p:sldId id="385" r:id="rId5"/>
    <p:sldId id="394" r:id="rId6"/>
    <p:sldId id="388" r:id="rId7"/>
    <p:sldId id="318" r:id="rId8"/>
    <p:sldId id="389" r:id="rId9"/>
    <p:sldId id="391" r:id="rId10"/>
    <p:sldId id="39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272" autoAdjust="0"/>
    <p:restoredTop sz="94660"/>
  </p:normalViewPr>
  <p:slideViewPr>
    <p:cSldViewPr snapToGrid="0" showGuides="1">
      <p:cViewPr varScale="1">
        <p:scale>
          <a:sx n="61" d="100"/>
          <a:sy n="61" d="100"/>
        </p:scale>
        <p:origin x="72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image" Target="../media/image15.jpg"/><Relationship Id="rId4" Type="http://schemas.openxmlformats.org/officeDocument/2006/relationships/image" Target="../media/image18.jp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image" Target="../media/image15.jpg"/><Relationship Id="rId4" Type="http://schemas.openxmlformats.org/officeDocument/2006/relationships/image" Target="../media/image18.jp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82B9C8-9095-4B27-8D32-8DF668468459}" type="doc">
      <dgm:prSet loTypeId="urn:microsoft.com/office/officeart/2005/8/layout/pList2" loCatId="picture" qsTypeId="urn:microsoft.com/office/officeart/2005/8/quickstyle/simple1" qsCatId="simple" csTypeId="urn:microsoft.com/office/officeart/2005/8/colors/accent3_1" csCatId="accent3" phldr="1"/>
      <dgm:spPr/>
    </dgm:pt>
    <dgm:pt modelId="{1AEFACE5-F5F2-49B2-B3EC-83479F6EDE80}">
      <dgm:prSet phldrT="[Text]"/>
      <dgm:spPr/>
      <dgm:t>
        <a:bodyPr/>
        <a:lstStyle/>
        <a:p>
          <a:r>
            <a:rPr lang="en-US" dirty="0"/>
            <a:t>1890</a:t>
          </a:r>
        </a:p>
        <a:p>
          <a:r>
            <a:rPr lang="en-US" dirty="0"/>
            <a:t>First rigid containers made of stainless steel for safe transport of surgical instruments </a:t>
          </a:r>
        </a:p>
      </dgm:t>
    </dgm:pt>
    <dgm:pt modelId="{7EF80005-A341-4569-ACD0-670E27904FB2}" type="parTrans" cxnId="{A8FBADF3-A7F5-4377-9D28-16258DA968EF}">
      <dgm:prSet/>
      <dgm:spPr/>
      <dgm:t>
        <a:bodyPr/>
        <a:lstStyle/>
        <a:p>
          <a:endParaRPr lang="en-US"/>
        </a:p>
      </dgm:t>
    </dgm:pt>
    <dgm:pt modelId="{5A709C40-C3B6-4FBF-99D9-5B54441E9217}" type="sibTrans" cxnId="{A8FBADF3-A7F5-4377-9D28-16258DA968EF}">
      <dgm:prSet/>
      <dgm:spPr/>
      <dgm:t>
        <a:bodyPr/>
        <a:lstStyle/>
        <a:p>
          <a:endParaRPr lang="en-US"/>
        </a:p>
      </dgm:t>
    </dgm:pt>
    <dgm:pt modelId="{B7497A4E-4663-47DD-AA01-380B3C60881E}">
      <dgm:prSet phldrT="[Text]"/>
      <dgm:spPr/>
      <dgm:t>
        <a:bodyPr/>
        <a:lstStyle/>
        <a:p>
          <a:r>
            <a:rPr lang="en-US" dirty="0"/>
            <a:t>1930</a:t>
          </a:r>
        </a:p>
        <a:p>
          <a:r>
            <a:rPr lang="en-US" dirty="0"/>
            <a:t>Reusable filters and rubber gaskets introduced to improve seal</a:t>
          </a:r>
        </a:p>
      </dgm:t>
    </dgm:pt>
    <dgm:pt modelId="{857C4959-A909-4BD3-9D57-B9BD9A1DC060}" type="parTrans" cxnId="{2CF5181F-AC17-43EC-89B6-EDA45A519114}">
      <dgm:prSet/>
      <dgm:spPr/>
      <dgm:t>
        <a:bodyPr/>
        <a:lstStyle/>
        <a:p>
          <a:endParaRPr lang="en-US"/>
        </a:p>
      </dgm:t>
    </dgm:pt>
    <dgm:pt modelId="{96EFC775-95A4-430C-A651-33AE10D04D2A}" type="sibTrans" cxnId="{2CF5181F-AC17-43EC-89B6-EDA45A519114}">
      <dgm:prSet/>
      <dgm:spPr/>
      <dgm:t>
        <a:bodyPr/>
        <a:lstStyle/>
        <a:p>
          <a:endParaRPr lang="en-US"/>
        </a:p>
      </dgm:t>
    </dgm:pt>
    <dgm:pt modelId="{6178F33E-79AF-4E1F-AE13-4DBA723AC9F8}">
      <dgm:prSet phldrT="[Text]"/>
      <dgm:spPr/>
      <dgm:t>
        <a:bodyPr/>
        <a:lstStyle/>
        <a:p>
          <a:r>
            <a:rPr lang="en-US" dirty="0"/>
            <a:t>1960</a:t>
          </a:r>
        </a:p>
        <a:p>
          <a:r>
            <a:rPr lang="en-US" dirty="0"/>
            <a:t>Light weight anodized aluminum which provides optimal heat transfer properties </a:t>
          </a:r>
        </a:p>
      </dgm:t>
    </dgm:pt>
    <dgm:pt modelId="{5CCABBBB-864D-42B2-941C-EC219B4B9C7A}" type="parTrans" cxnId="{75887A30-BA09-48C3-8381-0ED53E6C5C9D}">
      <dgm:prSet/>
      <dgm:spPr/>
      <dgm:t>
        <a:bodyPr/>
        <a:lstStyle/>
        <a:p>
          <a:endParaRPr lang="en-US"/>
        </a:p>
      </dgm:t>
    </dgm:pt>
    <dgm:pt modelId="{D7666F4E-E129-4E60-B51B-1A3B48F1048D}" type="sibTrans" cxnId="{75887A30-BA09-48C3-8381-0ED53E6C5C9D}">
      <dgm:prSet/>
      <dgm:spPr/>
      <dgm:t>
        <a:bodyPr/>
        <a:lstStyle/>
        <a:p>
          <a:endParaRPr lang="en-US"/>
        </a:p>
      </dgm:t>
    </dgm:pt>
    <dgm:pt modelId="{2C38A83E-F28A-4772-85BB-5F2F1F734B30}">
      <dgm:prSet/>
      <dgm:spPr/>
      <dgm:t>
        <a:bodyPr/>
        <a:lstStyle/>
        <a:p>
          <a:r>
            <a:rPr lang="en-US" dirty="0"/>
            <a:t>1900</a:t>
          </a:r>
        </a:p>
        <a:p>
          <a:r>
            <a:rPr lang="en-US" dirty="0"/>
            <a:t>Chrome plated containers for military hospitals and aid stations</a:t>
          </a:r>
        </a:p>
      </dgm:t>
    </dgm:pt>
    <dgm:pt modelId="{0F87D17B-BFC8-45AE-B83A-C3F103A21B3D}" type="parTrans" cxnId="{30234459-5CDD-4D3C-9807-5B8176E22B36}">
      <dgm:prSet/>
      <dgm:spPr/>
      <dgm:t>
        <a:bodyPr/>
        <a:lstStyle/>
        <a:p>
          <a:endParaRPr lang="en-US"/>
        </a:p>
      </dgm:t>
    </dgm:pt>
    <dgm:pt modelId="{769C60F4-741D-4FEB-B2CB-663E25DEB172}" type="sibTrans" cxnId="{30234459-5CDD-4D3C-9807-5B8176E22B36}">
      <dgm:prSet/>
      <dgm:spPr/>
      <dgm:t>
        <a:bodyPr/>
        <a:lstStyle/>
        <a:p>
          <a:endParaRPr lang="en-US"/>
        </a:p>
      </dgm:t>
    </dgm:pt>
    <dgm:pt modelId="{FF80EA27-8C95-4B5D-9CA5-AAE93F3F90FC}" type="pres">
      <dgm:prSet presAssocID="{1C82B9C8-9095-4B27-8D32-8DF668468459}" presName="Name0" presStyleCnt="0">
        <dgm:presLayoutVars>
          <dgm:dir/>
          <dgm:resizeHandles val="exact"/>
        </dgm:presLayoutVars>
      </dgm:prSet>
      <dgm:spPr/>
    </dgm:pt>
    <dgm:pt modelId="{66B1B9E1-F0F2-4122-BF74-4A6ADDA4AB6E}" type="pres">
      <dgm:prSet presAssocID="{1C82B9C8-9095-4B27-8D32-8DF668468459}" presName="bkgdShp" presStyleLbl="alignAccFollowNode1" presStyleIdx="0" presStyleCnt="1"/>
      <dgm:spPr/>
    </dgm:pt>
    <dgm:pt modelId="{8114C66C-A257-4506-BE20-2DA03EE60FC9}" type="pres">
      <dgm:prSet presAssocID="{1C82B9C8-9095-4B27-8D32-8DF668468459}" presName="linComp" presStyleCnt="0"/>
      <dgm:spPr/>
    </dgm:pt>
    <dgm:pt modelId="{89C91F1D-5E00-4BDB-81E9-6FEF731FC731}" type="pres">
      <dgm:prSet presAssocID="{1AEFACE5-F5F2-49B2-B3EC-83479F6EDE80}" presName="compNode" presStyleCnt="0"/>
      <dgm:spPr/>
    </dgm:pt>
    <dgm:pt modelId="{CAA94A7E-99B1-4FE1-9A64-7A39E766D327}" type="pres">
      <dgm:prSet presAssocID="{1AEFACE5-F5F2-49B2-B3EC-83479F6EDE80}" presName="node" presStyleLbl="node1" presStyleIdx="0" presStyleCnt="4">
        <dgm:presLayoutVars>
          <dgm:bulletEnabled val="1"/>
        </dgm:presLayoutVars>
      </dgm:prSet>
      <dgm:spPr/>
    </dgm:pt>
    <dgm:pt modelId="{AB7215DB-1F86-4E39-B1A7-3AA0B80B200F}" type="pres">
      <dgm:prSet presAssocID="{1AEFACE5-F5F2-49B2-B3EC-83479F6EDE80}" presName="invisiNode" presStyleLbl="node1" presStyleIdx="0" presStyleCnt="4"/>
      <dgm:spPr/>
    </dgm:pt>
    <dgm:pt modelId="{1A46E70E-416B-4F14-8F01-AB05DC58D687}" type="pres">
      <dgm:prSet presAssocID="{1AEFACE5-F5F2-49B2-B3EC-83479F6EDE80}" presName="imagNode" presStyleLbl="fgImgPlace1" presStyleIdx="0" presStyleCnt="4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0" b="-20000"/>
          </a:stretch>
        </a:blipFill>
      </dgm:spPr>
    </dgm:pt>
    <dgm:pt modelId="{E4EE0C63-C23B-443C-A406-70838DB9285C}" type="pres">
      <dgm:prSet presAssocID="{5A709C40-C3B6-4FBF-99D9-5B54441E9217}" presName="sibTrans" presStyleLbl="sibTrans2D1" presStyleIdx="0" presStyleCnt="0"/>
      <dgm:spPr/>
    </dgm:pt>
    <dgm:pt modelId="{7E96BF41-60B7-493F-8665-9DFA35C8B98D}" type="pres">
      <dgm:prSet presAssocID="{2C38A83E-F28A-4772-85BB-5F2F1F734B30}" presName="compNode" presStyleCnt="0"/>
      <dgm:spPr/>
    </dgm:pt>
    <dgm:pt modelId="{D37E62F0-5571-44C2-A39B-090B524A812A}" type="pres">
      <dgm:prSet presAssocID="{2C38A83E-F28A-4772-85BB-5F2F1F734B30}" presName="node" presStyleLbl="node1" presStyleIdx="1" presStyleCnt="4">
        <dgm:presLayoutVars>
          <dgm:bulletEnabled val="1"/>
        </dgm:presLayoutVars>
      </dgm:prSet>
      <dgm:spPr/>
    </dgm:pt>
    <dgm:pt modelId="{1C2D8228-9349-44FD-ABB6-64CE3996E4C0}" type="pres">
      <dgm:prSet presAssocID="{2C38A83E-F28A-4772-85BB-5F2F1F734B30}" presName="invisiNode" presStyleLbl="node1" presStyleIdx="1" presStyleCnt="4"/>
      <dgm:spPr/>
    </dgm:pt>
    <dgm:pt modelId="{4F9256D7-CBDA-40DC-9321-135D72C6AEFB}" type="pres">
      <dgm:prSet presAssocID="{2C38A83E-F28A-4772-85BB-5F2F1F734B30}" presName="imagNode" presStyleLbl="fgImgPlace1" presStyleIdx="1" presStyleCnt="4"/>
      <dgm:spPr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8000" b="-28000"/>
          </a:stretch>
        </a:blipFill>
      </dgm:spPr>
    </dgm:pt>
    <dgm:pt modelId="{90E0F3C3-DBCA-4E04-A947-DB937E45D685}" type="pres">
      <dgm:prSet presAssocID="{769C60F4-741D-4FEB-B2CB-663E25DEB172}" presName="sibTrans" presStyleLbl="sibTrans2D1" presStyleIdx="0" presStyleCnt="0"/>
      <dgm:spPr/>
    </dgm:pt>
    <dgm:pt modelId="{E9824B64-E075-4466-892B-F251BA0D08C2}" type="pres">
      <dgm:prSet presAssocID="{B7497A4E-4663-47DD-AA01-380B3C60881E}" presName="compNode" presStyleCnt="0"/>
      <dgm:spPr/>
    </dgm:pt>
    <dgm:pt modelId="{4DEEB793-AAF1-4AD1-9F2C-C3CA115B88C5}" type="pres">
      <dgm:prSet presAssocID="{B7497A4E-4663-47DD-AA01-380B3C60881E}" presName="node" presStyleLbl="node1" presStyleIdx="2" presStyleCnt="4">
        <dgm:presLayoutVars>
          <dgm:bulletEnabled val="1"/>
        </dgm:presLayoutVars>
      </dgm:prSet>
      <dgm:spPr/>
    </dgm:pt>
    <dgm:pt modelId="{BFD562C9-E63E-483A-B610-02E4E4C11136}" type="pres">
      <dgm:prSet presAssocID="{B7497A4E-4663-47DD-AA01-380B3C60881E}" presName="invisiNode" presStyleLbl="node1" presStyleIdx="2" presStyleCnt="4"/>
      <dgm:spPr/>
    </dgm:pt>
    <dgm:pt modelId="{35E90CE8-D413-4960-AAE6-0EF2F257FA34}" type="pres">
      <dgm:prSet presAssocID="{B7497A4E-4663-47DD-AA01-380B3C60881E}" presName="imagNode" presStyleLbl="fgImgPlace1" presStyleIdx="2" presStyleCnt="4"/>
      <dgm:spPr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9000" b="-19000"/>
          </a:stretch>
        </a:blipFill>
      </dgm:spPr>
    </dgm:pt>
    <dgm:pt modelId="{A0C32B1A-FFA0-4ECB-9F6B-3AAFD3C1F6DF}" type="pres">
      <dgm:prSet presAssocID="{96EFC775-95A4-430C-A651-33AE10D04D2A}" presName="sibTrans" presStyleLbl="sibTrans2D1" presStyleIdx="0" presStyleCnt="0"/>
      <dgm:spPr/>
    </dgm:pt>
    <dgm:pt modelId="{EA63AF55-B8B4-4699-A4E7-846C058384D6}" type="pres">
      <dgm:prSet presAssocID="{6178F33E-79AF-4E1F-AE13-4DBA723AC9F8}" presName="compNode" presStyleCnt="0"/>
      <dgm:spPr/>
    </dgm:pt>
    <dgm:pt modelId="{462C2E84-2D13-4D60-9D13-FFDE4EDC56F9}" type="pres">
      <dgm:prSet presAssocID="{6178F33E-79AF-4E1F-AE13-4DBA723AC9F8}" presName="node" presStyleLbl="node1" presStyleIdx="3" presStyleCnt="4">
        <dgm:presLayoutVars>
          <dgm:bulletEnabled val="1"/>
        </dgm:presLayoutVars>
      </dgm:prSet>
      <dgm:spPr/>
    </dgm:pt>
    <dgm:pt modelId="{56DA2D4A-B82D-450A-BAA3-0C79C3A27BAC}" type="pres">
      <dgm:prSet presAssocID="{6178F33E-79AF-4E1F-AE13-4DBA723AC9F8}" presName="invisiNode" presStyleLbl="node1" presStyleIdx="3" presStyleCnt="4"/>
      <dgm:spPr/>
    </dgm:pt>
    <dgm:pt modelId="{BD2CB48A-66DE-4007-9522-CB0149CF7FDF}" type="pres">
      <dgm:prSet presAssocID="{6178F33E-79AF-4E1F-AE13-4DBA723AC9F8}" presName="imagNode" presStyleLbl="fgImgPlace1" presStyleIdx="3" presStyleCnt="4"/>
      <dgm:spPr>
        <a:blipFill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2000" b="-32000"/>
          </a:stretch>
        </a:blipFill>
      </dgm:spPr>
    </dgm:pt>
  </dgm:ptLst>
  <dgm:cxnLst>
    <dgm:cxn modelId="{2CF5181F-AC17-43EC-89B6-EDA45A519114}" srcId="{1C82B9C8-9095-4B27-8D32-8DF668468459}" destId="{B7497A4E-4663-47DD-AA01-380B3C60881E}" srcOrd="2" destOrd="0" parTransId="{857C4959-A909-4BD3-9D57-B9BD9A1DC060}" sibTransId="{96EFC775-95A4-430C-A651-33AE10D04D2A}"/>
    <dgm:cxn modelId="{AF949421-DC8D-4095-853E-7D5C767582F8}" type="presOf" srcId="{6178F33E-79AF-4E1F-AE13-4DBA723AC9F8}" destId="{462C2E84-2D13-4D60-9D13-FFDE4EDC56F9}" srcOrd="0" destOrd="0" presId="urn:microsoft.com/office/officeart/2005/8/layout/pList2"/>
    <dgm:cxn modelId="{75887A30-BA09-48C3-8381-0ED53E6C5C9D}" srcId="{1C82B9C8-9095-4B27-8D32-8DF668468459}" destId="{6178F33E-79AF-4E1F-AE13-4DBA723AC9F8}" srcOrd="3" destOrd="0" parTransId="{5CCABBBB-864D-42B2-941C-EC219B4B9C7A}" sibTransId="{D7666F4E-E129-4E60-B51B-1A3B48F1048D}"/>
    <dgm:cxn modelId="{901BDD3E-35B8-48F6-A3CD-83FAEEE1EC83}" type="presOf" srcId="{1AEFACE5-F5F2-49B2-B3EC-83479F6EDE80}" destId="{CAA94A7E-99B1-4FE1-9A64-7A39E766D327}" srcOrd="0" destOrd="0" presId="urn:microsoft.com/office/officeart/2005/8/layout/pList2"/>
    <dgm:cxn modelId="{4748C66C-2245-45E4-8A49-804ADBEDF42D}" type="presOf" srcId="{769C60F4-741D-4FEB-B2CB-663E25DEB172}" destId="{90E0F3C3-DBCA-4E04-A947-DB937E45D685}" srcOrd="0" destOrd="0" presId="urn:microsoft.com/office/officeart/2005/8/layout/pList2"/>
    <dgm:cxn modelId="{30234459-5CDD-4D3C-9807-5B8176E22B36}" srcId="{1C82B9C8-9095-4B27-8D32-8DF668468459}" destId="{2C38A83E-F28A-4772-85BB-5F2F1F734B30}" srcOrd="1" destOrd="0" parTransId="{0F87D17B-BFC8-45AE-B83A-C3F103A21B3D}" sibTransId="{769C60F4-741D-4FEB-B2CB-663E25DEB172}"/>
    <dgm:cxn modelId="{1BF920A6-B0A5-43A6-9F2F-0D62DBC06A33}" type="presOf" srcId="{5A709C40-C3B6-4FBF-99D9-5B54441E9217}" destId="{E4EE0C63-C23B-443C-A406-70838DB9285C}" srcOrd="0" destOrd="0" presId="urn:microsoft.com/office/officeart/2005/8/layout/pList2"/>
    <dgm:cxn modelId="{4E1EB0C7-1672-458A-A525-B2D2A42E1D12}" type="presOf" srcId="{2C38A83E-F28A-4772-85BB-5F2F1F734B30}" destId="{D37E62F0-5571-44C2-A39B-090B524A812A}" srcOrd="0" destOrd="0" presId="urn:microsoft.com/office/officeart/2005/8/layout/pList2"/>
    <dgm:cxn modelId="{852B21E2-1FF9-440F-8229-EBF611FDFD59}" type="presOf" srcId="{1C82B9C8-9095-4B27-8D32-8DF668468459}" destId="{FF80EA27-8C95-4B5D-9CA5-AAE93F3F90FC}" srcOrd="0" destOrd="0" presId="urn:microsoft.com/office/officeart/2005/8/layout/pList2"/>
    <dgm:cxn modelId="{15731BE9-E39D-4A9B-BE9F-3637F2A58F69}" type="presOf" srcId="{B7497A4E-4663-47DD-AA01-380B3C60881E}" destId="{4DEEB793-AAF1-4AD1-9F2C-C3CA115B88C5}" srcOrd="0" destOrd="0" presId="urn:microsoft.com/office/officeart/2005/8/layout/pList2"/>
    <dgm:cxn modelId="{C14E96E9-1E6B-4850-966C-ADE7607ACF00}" type="presOf" srcId="{96EFC775-95A4-430C-A651-33AE10D04D2A}" destId="{A0C32B1A-FFA0-4ECB-9F6B-3AAFD3C1F6DF}" srcOrd="0" destOrd="0" presId="urn:microsoft.com/office/officeart/2005/8/layout/pList2"/>
    <dgm:cxn modelId="{A8FBADF3-A7F5-4377-9D28-16258DA968EF}" srcId="{1C82B9C8-9095-4B27-8D32-8DF668468459}" destId="{1AEFACE5-F5F2-49B2-B3EC-83479F6EDE80}" srcOrd="0" destOrd="0" parTransId="{7EF80005-A341-4569-ACD0-670E27904FB2}" sibTransId="{5A709C40-C3B6-4FBF-99D9-5B54441E9217}"/>
    <dgm:cxn modelId="{570984CE-8E30-4787-B81A-97206388C61D}" type="presParOf" srcId="{FF80EA27-8C95-4B5D-9CA5-AAE93F3F90FC}" destId="{66B1B9E1-F0F2-4122-BF74-4A6ADDA4AB6E}" srcOrd="0" destOrd="0" presId="urn:microsoft.com/office/officeart/2005/8/layout/pList2"/>
    <dgm:cxn modelId="{5B013F46-F5FB-48EE-8418-544483F72E39}" type="presParOf" srcId="{FF80EA27-8C95-4B5D-9CA5-AAE93F3F90FC}" destId="{8114C66C-A257-4506-BE20-2DA03EE60FC9}" srcOrd="1" destOrd="0" presId="urn:microsoft.com/office/officeart/2005/8/layout/pList2"/>
    <dgm:cxn modelId="{0FA158E3-5206-4DAB-9733-F29B0C44501C}" type="presParOf" srcId="{8114C66C-A257-4506-BE20-2DA03EE60FC9}" destId="{89C91F1D-5E00-4BDB-81E9-6FEF731FC731}" srcOrd="0" destOrd="0" presId="urn:microsoft.com/office/officeart/2005/8/layout/pList2"/>
    <dgm:cxn modelId="{A4E7A58D-2739-4E7C-863B-AF2949A8C914}" type="presParOf" srcId="{89C91F1D-5E00-4BDB-81E9-6FEF731FC731}" destId="{CAA94A7E-99B1-4FE1-9A64-7A39E766D327}" srcOrd="0" destOrd="0" presId="urn:microsoft.com/office/officeart/2005/8/layout/pList2"/>
    <dgm:cxn modelId="{E7153726-8C65-4105-8F0F-A58FB8EB5A00}" type="presParOf" srcId="{89C91F1D-5E00-4BDB-81E9-6FEF731FC731}" destId="{AB7215DB-1F86-4E39-B1A7-3AA0B80B200F}" srcOrd="1" destOrd="0" presId="urn:microsoft.com/office/officeart/2005/8/layout/pList2"/>
    <dgm:cxn modelId="{3F67FFB0-D1FE-442D-BDF5-CBA325951379}" type="presParOf" srcId="{89C91F1D-5E00-4BDB-81E9-6FEF731FC731}" destId="{1A46E70E-416B-4F14-8F01-AB05DC58D687}" srcOrd="2" destOrd="0" presId="urn:microsoft.com/office/officeart/2005/8/layout/pList2"/>
    <dgm:cxn modelId="{EE8BDDE9-AA72-41AE-91CE-2A579DE1289A}" type="presParOf" srcId="{8114C66C-A257-4506-BE20-2DA03EE60FC9}" destId="{E4EE0C63-C23B-443C-A406-70838DB9285C}" srcOrd="1" destOrd="0" presId="urn:microsoft.com/office/officeart/2005/8/layout/pList2"/>
    <dgm:cxn modelId="{71C7A432-FAC9-4588-9023-286DF6505C3C}" type="presParOf" srcId="{8114C66C-A257-4506-BE20-2DA03EE60FC9}" destId="{7E96BF41-60B7-493F-8665-9DFA35C8B98D}" srcOrd="2" destOrd="0" presId="urn:microsoft.com/office/officeart/2005/8/layout/pList2"/>
    <dgm:cxn modelId="{E2EB83B4-4A75-4C32-8951-94C7717779C8}" type="presParOf" srcId="{7E96BF41-60B7-493F-8665-9DFA35C8B98D}" destId="{D37E62F0-5571-44C2-A39B-090B524A812A}" srcOrd="0" destOrd="0" presId="urn:microsoft.com/office/officeart/2005/8/layout/pList2"/>
    <dgm:cxn modelId="{BC77E98B-1C2D-483D-9180-C37FC17598E8}" type="presParOf" srcId="{7E96BF41-60B7-493F-8665-9DFA35C8B98D}" destId="{1C2D8228-9349-44FD-ABB6-64CE3996E4C0}" srcOrd="1" destOrd="0" presId="urn:microsoft.com/office/officeart/2005/8/layout/pList2"/>
    <dgm:cxn modelId="{F30076C7-EB78-4DEE-A15B-10DA4111C822}" type="presParOf" srcId="{7E96BF41-60B7-493F-8665-9DFA35C8B98D}" destId="{4F9256D7-CBDA-40DC-9321-135D72C6AEFB}" srcOrd="2" destOrd="0" presId="urn:microsoft.com/office/officeart/2005/8/layout/pList2"/>
    <dgm:cxn modelId="{C187A710-ED8A-4D7D-92BE-5E9F0F1D001E}" type="presParOf" srcId="{8114C66C-A257-4506-BE20-2DA03EE60FC9}" destId="{90E0F3C3-DBCA-4E04-A947-DB937E45D685}" srcOrd="3" destOrd="0" presId="urn:microsoft.com/office/officeart/2005/8/layout/pList2"/>
    <dgm:cxn modelId="{DDF54176-8918-4C2F-8F2B-CE2012BDA71E}" type="presParOf" srcId="{8114C66C-A257-4506-BE20-2DA03EE60FC9}" destId="{E9824B64-E075-4466-892B-F251BA0D08C2}" srcOrd="4" destOrd="0" presId="urn:microsoft.com/office/officeart/2005/8/layout/pList2"/>
    <dgm:cxn modelId="{92F2047E-7D10-4607-B376-9508EB2C9559}" type="presParOf" srcId="{E9824B64-E075-4466-892B-F251BA0D08C2}" destId="{4DEEB793-AAF1-4AD1-9F2C-C3CA115B88C5}" srcOrd="0" destOrd="0" presId="urn:microsoft.com/office/officeart/2005/8/layout/pList2"/>
    <dgm:cxn modelId="{DC16E4EF-EA3E-4EFF-A344-39C67E4F69B3}" type="presParOf" srcId="{E9824B64-E075-4466-892B-F251BA0D08C2}" destId="{BFD562C9-E63E-483A-B610-02E4E4C11136}" srcOrd="1" destOrd="0" presId="urn:microsoft.com/office/officeart/2005/8/layout/pList2"/>
    <dgm:cxn modelId="{3551D6A7-640D-4E4C-BF8E-1374A3B7AEB1}" type="presParOf" srcId="{E9824B64-E075-4466-892B-F251BA0D08C2}" destId="{35E90CE8-D413-4960-AAE6-0EF2F257FA34}" srcOrd="2" destOrd="0" presId="urn:microsoft.com/office/officeart/2005/8/layout/pList2"/>
    <dgm:cxn modelId="{99BADA68-01BE-49CD-A6EE-6C549B0FF03D}" type="presParOf" srcId="{8114C66C-A257-4506-BE20-2DA03EE60FC9}" destId="{A0C32B1A-FFA0-4ECB-9F6B-3AAFD3C1F6DF}" srcOrd="5" destOrd="0" presId="urn:microsoft.com/office/officeart/2005/8/layout/pList2"/>
    <dgm:cxn modelId="{85C404A6-E58D-4D89-8635-354B8F550C83}" type="presParOf" srcId="{8114C66C-A257-4506-BE20-2DA03EE60FC9}" destId="{EA63AF55-B8B4-4699-A4E7-846C058384D6}" srcOrd="6" destOrd="0" presId="urn:microsoft.com/office/officeart/2005/8/layout/pList2"/>
    <dgm:cxn modelId="{92C623D8-3B9C-4A3E-8E1A-36910F51ADA3}" type="presParOf" srcId="{EA63AF55-B8B4-4699-A4E7-846C058384D6}" destId="{462C2E84-2D13-4D60-9D13-FFDE4EDC56F9}" srcOrd="0" destOrd="0" presId="urn:microsoft.com/office/officeart/2005/8/layout/pList2"/>
    <dgm:cxn modelId="{D2E09066-0A80-4FB1-92F1-F40C941E157B}" type="presParOf" srcId="{EA63AF55-B8B4-4699-A4E7-846C058384D6}" destId="{56DA2D4A-B82D-450A-BAA3-0C79C3A27BAC}" srcOrd="1" destOrd="0" presId="urn:microsoft.com/office/officeart/2005/8/layout/pList2"/>
    <dgm:cxn modelId="{C60B6DD5-6BAC-42DC-8484-EAEF63B0B6DF}" type="presParOf" srcId="{EA63AF55-B8B4-4699-A4E7-846C058384D6}" destId="{BD2CB48A-66DE-4007-9522-CB0149CF7FDF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C0D4CFD-8245-4D7D-942D-108A6151FA2C}" type="doc">
      <dgm:prSet loTypeId="urn:microsoft.com/office/officeart/2005/8/layout/pList2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F955F7F2-ACF8-4BB4-8365-EB22D1F46122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b="1" dirty="0"/>
            <a:t>Case Design</a:t>
          </a:r>
        </a:p>
        <a:p>
          <a:pPr>
            <a:buFont typeface="Arial" panose="020B0604020202020204" pitchFamily="34" charset="0"/>
            <a:buChar char="•"/>
          </a:pPr>
          <a:r>
            <a:rPr lang="en-US" dirty="0"/>
            <a:t>Superior construction of lightweight aluminum that consistently weighs 15% to 20% less than competitor’s containers of similar size</a:t>
          </a:r>
        </a:p>
      </dgm:t>
    </dgm:pt>
    <dgm:pt modelId="{A02F68DA-3912-4376-8576-85268EA99BD9}" type="parTrans" cxnId="{48BEE8F6-82B2-4D77-AF7A-0B5F9223C23F}">
      <dgm:prSet/>
      <dgm:spPr/>
      <dgm:t>
        <a:bodyPr/>
        <a:lstStyle/>
        <a:p>
          <a:endParaRPr lang="en-US"/>
        </a:p>
      </dgm:t>
    </dgm:pt>
    <dgm:pt modelId="{C7678D22-0964-463E-8789-F73C11010672}" type="sibTrans" cxnId="{48BEE8F6-82B2-4D77-AF7A-0B5F9223C23F}">
      <dgm:prSet/>
      <dgm:spPr/>
      <dgm:t>
        <a:bodyPr/>
        <a:lstStyle/>
        <a:p>
          <a:endParaRPr lang="en-US"/>
        </a:p>
      </dgm:t>
    </dgm:pt>
    <dgm:pt modelId="{9830B686-53F8-44F0-920A-69A52569C562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b="1" dirty="0"/>
            <a:t>Handle Design</a:t>
          </a:r>
        </a:p>
        <a:p>
          <a:pPr>
            <a:buFont typeface="Arial" panose="020B0604020202020204" pitchFamily="34" charset="0"/>
            <a:buChar char="•"/>
          </a:pPr>
          <a:r>
            <a:rPr lang="en-US" dirty="0"/>
            <a:t>90 degree stops to avoid pinching</a:t>
          </a:r>
        </a:p>
        <a:p>
          <a:pPr>
            <a:buFont typeface="Arial" panose="020B0604020202020204" pitchFamily="34" charset="0"/>
            <a:buChar char="•"/>
          </a:pPr>
          <a:r>
            <a:rPr lang="en-US" dirty="0"/>
            <a:t>One-piece design for durability</a:t>
          </a:r>
        </a:p>
        <a:p>
          <a:pPr>
            <a:buFont typeface="Arial" panose="020B0604020202020204" pitchFamily="34" charset="0"/>
            <a:buChar char="•"/>
          </a:pPr>
          <a:r>
            <a:rPr lang="en-US" dirty="0"/>
            <a:t>Centered, for even weight distribution</a:t>
          </a:r>
        </a:p>
      </dgm:t>
    </dgm:pt>
    <dgm:pt modelId="{F9F84590-18A4-4DED-B2A8-E5B72C0A42E8}" type="parTrans" cxnId="{99DE57EA-6D92-44B8-8B33-3E3A0ACB8A76}">
      <dgm:prSet/>
      <dgm:spPr/>
      <dgm:t>
        <a:bodyPr/>
        <a:lstStyle/>
        <a:p>
          <a:endParaRPr lang="en-US"/>
        </a:p>
      </dgm:t>
    </dgm:pt>
    <dgm:pt modelId="{EFC28C3C-4CF2-4B04-8899-9E076082B31B}" type="sibTrans" cxnId="{99DE57EA-6D92-44B8-8B33-3E3A0ACB8A76}">
      <dgm:prSet/>
      <dgm:spPr/>
      <dgm:t>
        <a:bodyPr/>
        <a:lstStyle/>
        <a:p>
          <a:endParaRPr lang="en-US"/>
        </a:p>
      </dgm:t>
    </dgm:pt>
    <dgm:pt modelId="{56BF7D1E-B625-4664-B2F5-57C903AAD52E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b="1" dirty="0"/>
            <a:t>Superior Latch Design</a:t>
          </a:r>
        </a:p>
        <a:p>
          <a:pPr>
            <a:buFont typeface="Arial" panose="020B0604020202020204" pitchFamily="34" charset="0"/>
            <a:buChar char="•"/>
          </a:pPr>
          <a:r>
            <a:rPr lang="en-US" dirty="0"/>
            <a:t>Single-step open and close</a:t>
          </a:r>
        </a:p>
        <a:p>
          <a:pPr>
            <a:buFont typeface="Arial" panose="020B0604020202020204" pitchFamily="34" charset="0"/>
            <a:buChar char="•"/>
          </a:pPr>
          <a:r>
            <a:rPr lang="en-US" dirty="0"/>
            <a:t>One-piece construction</a:t>
          </a:r>
        </a:p>
        <a:p>
          <a:pPr>
            <a:buFont typeface="Arial" panose="020B0604020202020204" pitchFamily="34" charset="0"/>
            <a:buChar char="•"/>
          </a:pPr>
          <a:r>
            <a:rPr lang="en-US" dirty="0"/>
            <a:t>Centrally located for balance and control</a:t>
          </a:r>
        </a:p>
        <a:p>
          <a:pPr>
            <a:buFont typeface="Arial" panose="020B0604020202020204" pitchFamily="34" charset="0"/>
            <a:buChar char="•"/>
          </a:pPr>
          <a:r>
            <a:rPr lang="en-US" dirty="0"/>
            <a:t>No protruding parts when placed into washer/decontaminator</a:t>
          </a:r>
        </a:p>
      </dgm:t>
    </dgm:pt>
    <dgm:pt modelId="{7B33191E-D4F8-4A2C-AC20-AC490F1E463C}" type="parTrans" cxnId="{0961D126-B433-47FD-AE7B-E0DF77954DE5}">
      <dgm:prSet/>
      <dgm:spPr/>
      <dgm:t>
        <a:bodyPr/>
        <a:lstStyle/>
        <a:p>
          <a:endParaRPr lang="en-US"/>
        </a:p>
      </dgm:t>
    </dgm:pt>
    <dgm:pt modelId="{A0A2425E-0771-4324-8F22-55F3EE50843C}" type="sibTrans" cxnId="{0961D126-B433-47FD-AE7B-E0DF77954DE5}">
      <dgm:prSet/>
      <dgm:spPr/>
      <dgm:t>
        <a:bodyPr/>
        <a:lstStyle/>
        <a:p>
          <a:endParaRPr lang="en-US"/>
        </a:p>
      </dgm:t>
    </dgm:pt>
    <dgm:pt modelId="{FDFAE240-A422-4DB7-B121-D638C4762CB0}" type="pres">
      <dgm:prSet presAssocID="{AC0D4CFD-8245-4D7D-942D-108A6151FA2C}" presName="Name0" presStyleCnt="0">
        <dgm:presLayoutVars>
          <dgm:dir/>
          <dgm:resizeHandles val="exact"/>
        </dgm:presLayoutVars>
      </dgm:prSet>
      <dgm:spPr/>
    </dgm:pt>
    <dgm:pt modelId="{D6B8C872-5EA3-49AB-8ACC-4ABFAFAF83D3}" type="pres">
      <dgm:prSet presAssocID="{AC0D4CFD-8245-4D7D-942D-108A6151FA2C}" presName="bkgdShp" presStyleLbl="alignAccFollowNode1" presStyleIdx="0" presStyleCnt="1"/>
      <dgm:spPr/>
    </dgm:pt>
    <dgm:pt modelId="{7524B5F3-F511-4358-AE39-DC5C62B4CA34}" type="pres">
      <dgm:prSet presAssocID="{AC0D4CFD-8245-4D7D-942D-108A6151FA2C}" presName="linComp" presStyleCnt="0"/>
      <dgm:spPr/>
    </dgm:pt>
    <dgm:pt modelId="{56D54A46-F30A-4B3C-BD4D-DE3D3F6117AE}" type="pres">
      <dgm:prSet presAssocID="{F955F7F2-ACF8-4BB4-8365-EB22D1F46122}" presName="compNode" presStyleCnt="0"/>
      <dgm:spPr/>
    </dgm:pt>
    <dgm:pt modelId="{E8991418-6E09-47DA-8769-E160D4768D0C}" type="pres">
      <dgm:prSet presAssocID="{F955F7F2-ACF8-4BB4-8365-EB22D1F46122}" presName="node" presStyleLbl="node1" presStyleIdx="0" presStyleCnt="3">
        <dgm:presLayoutVars>
          <dgm:bulletEnabled val="1"/>
        </dgm:presLayoutVars>
      </dgm:prSet>
      <dgm:spPr/>
    </dgm:pt>
    <dgm:pt modelId="{2E753552-E14C-4B5A-B368-CF8E089BC227}" type="pres">
      <dgm:prSet presAssocID="{F955F7F2-ACF8-4BB4-8365-EB22D1F46122}" presName="invisiNode" presStyleLbl="node1" presStyleIdx="0" presStyleCnt="3"/>
      <dgm:spPr/>
    </dgm:pt>
    <dgm:pt modelId="{B76CF42B-E3CB-4236-94F7-818289AA6BE1}" type="pres">
      <dgm:prSet presAssocID="{F955F7F2-ACF8-4BB4-8365-EB22D1F46122}" presName="imagNode" presStyleLbl="fgImgPlace1" presStyleIdx="0" presStyleCnt="3"/>
      <dgm:spPr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9000" b="-29000"/>
          </a:stretch>
        </a:blipFill>
      </dgm:spPr>
    </dgm:pt>
    <dgm:pt modelId="{68816315-F98A-4F74-BD37-FDC9690AA6A9}" type="pres">
      <dgm:prSet presAssocID="{C7678D22-0964-463E-8789-F73C11010672}" presName="sibTrans" presStyleLbl="sibTrans2D1" presStyleIdx="0" presStyleCnt="0"/>
      <dgm:spPr/>
    </dgm:pt>
    <dgm:pt modelId="{7D382595-67D5-4FFE-BCCE-7E50E6B84F58}" type="pres">
      <dgm:prSet presAssocID="{9830B686-53F8-44F0-920A-69A52569C562}" presName="compNode" presStyleCnt="0"/>
      <dgm:spPr/>
    </dgm:pt>
    <dgm:pt modelId="{11A412B5-39F2-4E5E-86AE-A4B8C96EF1E5}" type="pres">
      <dgm:prSet presAssocID="{9830B686-53F8-44F0-920A-69A52569C562}" presName="node" presStyleLbl="node1" presStyleIdx="1" presStyleCnt="3">
        <dgm:presLayoutVars>
          <dgm:bulletEnabled val="1"/>
        </dgm:presLayoutVars>
      </dgm:prSet>
      <dgm:spPr/>
    </dgm:pt>
    <dgm:pt modelId="{9534C89F-5F93-4B9D-A9DB-171960225D4D}" type="pres">
      <dgm:prSet presAssocID="{9830B686-53F8-44F0-920A-69A52569C562}" presName="invisiNode" presStyleLbl="node1" presStyleIdx="1" presStyleCnt="3"/>
      <dgm:spPr/>
    </dgm:pt>
    <dgm:pt modelId="{1ADFDA08-71F2-4C57-9718-3FA35613B65B}" type="pres">
      <dgm:prSet presAssocID="{9830B686-53F8-44F0-920A-69A52569C562}" presName="imagNode" presStyleLbl="fgImgPlace1" presStyleIdx="1" presStyleCnt="3"/>
      <dgm:spPr>
        <a:blipFill rotWithShape="1">
          <a:blip xmlns:r="http://schemas.openxmlformats.org/officeDocument/2006/relationships" r:embed="rId2"/>
          <a:srcRect/>
          <a:stretch>
            <a:fillRect t="-6000" b="-6000"/>
          </a:stretch>
        </a:blipFill>
      </dgm:spPr>
    </dgm:pt>
    <dgm:pt modelId="{94B45BB7-C667-4194-8433-23D3457FD7B7}" type="pres">
      <dgm:prSet presAssocID="{EFC28C3C-4CF2-4B04-8899-9E076082B31B}" presName="sibTrans" presStyleLbl="sibTrans2D1" presStyleIdx="0" presStyleCnt="0"/>
      <dgm:spPr/>
    </dgm:pt>
    <dgm:pt modelId="{73352CA5-6AC3-4903-991D-1079F7AB3E3A}" type="pres">
      <dgm:prSet presAssocID="{56BF7D1E-B625-4664-B2F5-57C903AAD52E}" presName="compNode" presStyleCnt="0"/>
      <dgm:spPr/>
    </dgm:pt>
    <dgm:pt modelId="{CED96E4F-EF9E-4537-8EED-600FC67EE7FB}" type="pres">
      <dgm:prSet presAssocID="{56BF7D1E-B625-4664-B2F5-57C903AAD52E}" presName="node" presStyleLbl="node1" presStyleIdx="2" presStyleCnt="3">
        <dgm:presLayoutVars>
          <dgm:bulletEnabled val="1"/>
        </dgm:presLayoutVars>
      </dgm:prSet>
      <dgm:spPr/>
    </dgm:pt>
    <dgm:pt modelId="{A15D16CC-1FE1-4695-8305-DF77080C5602}" type="pres">
      <dgm:prSet presAssocID="{56BF7D1E-B625-4664-B2F5-57C903AAD52E}" presName="invisiNode" presStyleLbl="node1" presStyleIdx="2" presStyleCnt="3"/>
      <dgm:spPr/>
    </dgm:pt>
    <dgm:pt modelId="{5445DAFA-71A5-43D6-A562-751CB549FE16}" type="pres">
      <dgm:prSet presAssocID="{56BF7D1E-B625-4664-B2F5-57C903AAD52E}" presName="imagNode" presStyleLbl="fgImgPlace1" presStyleIdx="2" presStyleCnt="3"/>
      <dgm:spPr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4000" b="-44000"/>
          </a:stretch>
        </a:blipFill>
      </dgm:spPr>
    </dgm:pt>
  </dgm:ptLst>
  <dgm:cxnLst>
    <dgm:cxn modelId="{3D6D6208-8CEB-442A-9798-1935E547972F}" type="presOf" srcId="{EFC28C3C-4CF2-4B04-8899-9E076082B31B}" destId="{94B45BB7-C667-4194-8433-23D3457FD7B7}" srcOrd="0" destOrd="0" presId="urn:microsoft.com/office/officeart/2005/8/layout/pList2"/>
    <dgm:cxn modelId="{15C0E40F-F19C-4A52-9A9E-79ACB8EAB326}" type="presOf" srcId="{F955F7F2-ACF8-4BB4-8365-EB22D1F46122}" destId="{E8991418-6E09-47DA-8769-E160D4768D0C}" srcOrd="0" destOrd="0" presId="urn:microsoft.com/office/officeart/2005/8/layout/pList2"/>
    <dgm:cxn modelId="{0961D126-B433-47FD-AE7B-E0DF77954DE5}" srcId="{AC0D4CFD-8245-4D7D-942D-108A6151FA2C}" destId="{56BF7D1E-B625-4664-B2F5-57C903AAD52E}" srcOrd="2" destOrd="0" parTransId="{7B33191E-D4F8-4A2C-AC20-AC490F1E463C}" sibTransId="{A0A2425E-0771-4324-8F22-55F3EE50843C}"/>
    <dgm:cxn modelId="{75D33468-62E9-4172-9393-A52BB968FB94}" type="presOf" srcId="{C7678D22-0964-463E-8789-F73C11010672}" destId="{68816315-F98A-4F74-BD37-FDC9690AA6A9}" srcOrd="0" destOrd="0" presId="urn:microsoft.com/office/officeart/2005/8/layout/pList2"/>
    <dgm:cxn modelId="{FBF3E56C-00A7-40D7-9236-18F024A92B6E}" type="presOf" srcId="{56BF7D1E-B625-4664-B2F5-57C903AAD52E}" destId="{CED96E4F-EF9E-4537-8EED-600FC67EE7FB}" srcOrd="0" destOrd="0" presId="urn:microsoft.com/office/officeart/2005/8/layout/pList2"/>
    <dgm:cxn modelId="{6B910A7E-5C24-461B-AF5C-7621DB3C776A}" type="presOf" srcId="{9830B686-53F8-44F0-920A-69A52569C562}" destId="{11A412B5-39F2-4E5E-86AE-A4B8C96EF1E5}" srcOrd="0" destOrd="0" presId="urn:microsoft.com/office/officeart/2005/8/layout/pList2"/>
    <dgm:cxn modelId="{B9CA7BA2-31BA-48F6-B21C-C02F3D125D6D}" type="presOf" srcId="{AC0D4CFD-8245-4D7D-942D-108A6151FA2C}" destId="{FDFAE240-A422-4DB7-B121-D638C4762CB0}" srcOrd="0" destOrd="0" presId="urn:microsoft.com/office/officeart/2005/8/layout/pList2"/>
    <dgm:cxn modelId="{99DE57EA-6D92-44B8-8B33-3E3A0ACB8A76}" srcId="{AC0D4CFD-8245-4D7D-942D-108A6151FA2C}" destId="{9830B686-53F8-44F0-920A-69A52569C562}" srcOrd="1" destOrd="0" parTransId="{F9F84590-18A4-4DED-B2A8-E5B72C0A42E8}" sibTransId="{EFC28C3C-4CF2-4B04-8899-9E076082B31B}"/>
    <dgm:cxn modelId="{48BEE8F6-82B2-4D77-AF7A-0B5F9223C23F}" srcId="{AC0D4CFD-8245-4D7D-942D-108A6151FA2C}" destId="{F955F7F2-ACF8-4BB4-8365-EB22D1F46122}" srcOrd="0" destOrd="0" parTransId="{A02F68DA-3912-4376-8576-85268EA99BD9}" sibTransId="{C7678D22-0964-463E-8789-F73C11010672}"/>
    <dgm:cxn modelId="{79AF0C1C-9A83-4937-9212-585698D1101A}" type="presParOf" srcId="{FDFAE240-A422-4DB7-B121-D638C4762CB0}" destId="{D6B8C872-5EA3-49AB-8ACC-4ABFAFAF83D3}" srcOrd="0" destOrd="0" presId="urn:microsoft.com/office/officeart/2005/8/layout/pList2"/>
    <dgm:cxn modelId="{CD525AD2-30F4-4DCC-9F21-20BD6A5D466C}" type="presParOf" srcId="{FDFAE240-A422-4DB7-B121-D638C4762CB0}" destId="{7524B5F3-F511-4358-AE39-DC5C62B4CA34}" srcOrd="1" destOrd="0" presId="urn:microsoft.com/office/officeart/2005/8/layout/pList2"/>
    <dgm:cxn modelId="{0E4481C1-9253-41FC-86AD-E494DE33C314}" type="presParOf" srcId="{7524B5F3-F511-4358-AE39-DC5C62B4CA34}" destId="{56D54A46-F30A-4B3C-BD4D-DE3D3F6117AE}" srcOrd="0" destOrd="0" presId="urn:microsoft.com/office/officeart/2005/8/layout/pList2"/>
    <dgm:cxn modelId="{8E0D436E-BD22-4E0C-BB64-628848B73AEA}" type="presParOf" srcId="{56D54A46-F30A-4B3C-BD4D-DE3D3F6117AE}" destId="{E8991418-6E09-47DA-8769-E160D4768D0C}" srcOrd="0" destOrd="0" presId="urn:microsoft.com/office/officeart/2005/8/layout/pList2"/>
    <dgm:cxn modelId="{2549082B-613E-4685-970C-DC0F308C0E32}" type="presParOf" srcId="{56D54A46-F30A-4B3C-BD4D-DE3D3F6117AE}" destId="{2E753552-E14C-4B5A-B368-CF8E089BC227}" srcOrd="1" destOrd="0" presId="urn:microsoft.com/office/officeart/2005/8/layout/pList2"/>
    <dgm:cxn modelId="{518C1884-CF8C-438B-8D71-0EDABE9CD889}" type="presParOf" srcId="{56D54A46-F30A-4B3C-BD4D-DE3D3F6117AE}" destId="{B76CF42B-E3CB-4236-94F7-818289AA6BE1}" srcOrd="2" destOrd="0" presId="urn:microsoft.com/office/officeart/2005/8/layout/pList2"/>
    <dgm:cxn modelId="{029F0EED-6317-4C7A-9A88-CED9EB122AAD}" type="presParOf" srcId="{7524B5F3-F511-4358-AE39-DC5C62B4CA34}" destId="{68816315-F98A-4F74-BD37-FDC9690AA6A9}" srcOrd="1" destOrd="0" presId="urn:microsoft.com/office/officeart/2005/8/layout/pList2"/>
    <dgm:cxn modelId="{F8C0DBDA-A70C-4984-A710-E29857B85DBF}" type="presParOf" srcId="{7524B5F3-F511-4358-AE39-DC5C62B4CA34}" destId="{7D382595-67D5-4FFE-BCCE-7E50E6B84F58}" srcOrd="2" destOrd="0" presId="urn:microsoft.com/office/officeart/2005/8/layout/pList2"/>
    <dgm:cxn modelId="{814FDE52-0D46-47D0-92AE-A8CCBD6F96AE}" type="presParOf" srcId="{7D382595-67D5-4FFE-BCCE-7E50E6B84F58}" destId="{11A412B5-39F2-4E5E-86AE-A4B8C96EF1E5}" srcOrd="0" destOrd="0" presId="urn:microsoft.com/office/officeart/2005/8/layout/pList2"/>
    <dgm:cxn modelId="{038DFFE6-9325-45D3-BFA7-EAE14B88FAFC}" type="presParOf" srcId="{7D382595-67D5-4FFE-BCCE-7E50E6B84F58}" destId="{9534C89F-5F93-4B9D-A9DB-171960225D4D}" srcOrd="1" destOrd="0" presId="urn:microsoft.com/office/officeart/2005/8/layout/pList2"/>
    <dgm:cxn modelId="{C56746E2-6D0E-4655-8FF9-8D6148D5CF3F}" type="presParOf" srcId="{7D382595-67D5-4FFE-BCCE-7E50E6B84F58}" destId="{1ADFDA08-71F2-4C57-9718-3FA35613B65B}" srcOrd="2" destOrd="0" presId="urn:microsoft.com/office/officeart/2005/8/layout/pList2"/>
    <dgm:cxn modelId="{84ACC166-9583-41B2-863F-8F58F5268A96}" type="presParOf" srcId="{7524B5F3-F511-4358-AE39-DC5C62B4CA34}" destId="{94B45BB7-C667-4194-8433-23D3457FD7B7}" srcOrd="3" destOrd="0" presId="urn:microsoft.com/office/officeart/2005/8/layout/pList2"/>
    <dgm:cxn modelId="{29FEFFA0-97F1-471F-B4E6-3A8ECAC43FBA}" type="presParOf" srcId="{7524B5F3-F511-4358-AE39-DC5C62B4CA34}" destId="{73352CA5-6AC3-4903-991D-1079F7AB3E3A}" srcOrd="4" destOrd="0" presId="urn:microsoft.com/office/officeart/2005/8/layout/pList2"/>
    <dgm:cxn modelId="{4EDE1899-ABC3-405B-84A1-FC1EAD6F65A2}" type="presParOf" srcId="{73352CA5-6AC3-4903-991D-1079F7AB3E3A}" destId="{CED96E4F-EF9E-4537-8EED-600FC67EE7FB}" srcOrd="0" destOrd="0" presId="urn:microsoft.com/office/officeart/2005/8/layout/pList2"/>
    <dgm:cxn modelId="{A4321E3C-875D-429B-8B49-F601C8539A6F}" type="presParOf" srcId="{73352CA5-6AC3-4903-991D-1079F7AB3E3A}" destId="{A15D16CC-1FE1-4695-8305-DF77080C5602}" srcOrd="1" destOrd="0" presId="urn:microsoft.com/office/officeart/2005/8/layout/pList2"/>
    <dgm:cxn modelId="{0426573F-3A23-4AFF-BE33-D1F18945CF73}" type="presParOf" srcId="{73352CA5-6AC3-4903-991D-1079F7AB3E3A}" destId="{5445DAFA-71A5-43D6-A562-751CB549FE16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B1B9E1-F0F2-4122-BF74-4A6ADDA4AB6E}">
      <dsp:nvSpPr>
        <dsp:cNvPr id="0" name=""/>
        <dsp:cNvSpPr/>
      </dsp:nvSpPr>
      <dsp:spPr>
        <a:xfrm>
          <a:off x="0" y="0"/>
          <a:ext cx="10515600" cy="1672351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46E70E-416B-4F14-8F01-AB05DC58D687}">
      <dsp:nvSpPr>
        <dsp:cNvPr id="0" name=""/>
        <dsp:cNvSpPr/>
      </dsp:nvSpPr>
      <dsp:spPr>
        <a:xfrm>
          <a:off x="318363" y="222980"/>
          <a:ext cx="2297412" cy="122639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0" b="-20000"/>
          </a:stretch>
        </a:blip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A94A7E-99B1-4FE1-9A64-7A39E766D327}">
      <dsp:nvSpPr>
        <dsp:cNvPr id="0" name=""/>
        <dsp:cNvSpPr/>
      </dsp:nvSpPr>
      <dsp:spPr>
        <a:xfrm rot="10800000">
          <a:off x="318363" y="1672351"/>
          <a:ext cx="2297412" cy="2043985"/>
        </a:xfrm>
        <a:prstGeom prst="round2SameRect">
          <a:avLst>
            <a:gd name="adj1" fmla="val 105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1890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First rigid containers made of stainless steel for safe transport of surgical instruments </a:t>
          </a:r>
        </a:p>
      </dsp:txBody>
      <dsp:txXfrm rot="10800000">
        <a:off x="381223" y="1672351"/>
        <a:ext cx="2171692" cy="1981125"/>
      </dsp:txXfrm>
    </dsp:sp>
    <dsp:sp modelId="{4F9256D7-CBDA-40DC-9321-135D72C6AEFB}">
      <dsp:nvSpPr>
        <dsp:cNvPr id="0" name=""/>
        <dsp:cNvSpPr/>
      </dsp:nvSpPr>
      <dsp:spPr>
        <a:xfrm>
          <a:off x="2845517" y="222980"/>
          <a:ext cx="2297412" cy="122639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8000" b="-28000"/>
          </a:stretch>
        </a:blip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7E62F0-5571-44C2-A39B-090B524A812A}">
      <dsp:nvSpPr>
        <dsp:cNvPr id="0" name=""/>
        <dsp:cNvSpPr/>
      </dsp:nvSpPr>
      <dsp:spPr>
        <a:xfrm rot="10800000">
          <a:off x="2845517" y="1672351"/>
          <a:ext cx="2297412" cy="2043985"/>
        </a:xfrm>
        <a:prstGeom prst="round2SameRect">
          <a:avLst>
            <a:gd name="adj1" fmla="val 105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1900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Chrome plated containers for military hospitals and aid stations</a:t>
          </a:r>
        </a:p>
      </dsp:txBody>
      <dsp:txXfrm rot="10800000">
        <a:off x="2908377" y="1672351"/>
        <a:ext cx="2171692" cy="1981125"/>
      </dsp:txXfrm>
    </dsp:sp>
    <dsp:sp modelId="{35E90CE8-D413-4960-AAE6-0EF2F257FA34}">
      <dsp:nvSpPr>
        <dsp:cNvPr id="0" name=""/>
        <dsp:cNvSpPr/>
      </dsp:nvSpPr>
      <dsp:spPr>
        <a:xfrm>
          <a:off x="5372670" y="222980"/>
          <a:ext cx="2297412" cy="122639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9000" b="-19000"/>
          </a:stretch>
        </a:blip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EEB793-AAF1-4AD1-9F2C-C3CA115B88C5}">
      <dsp:nvSpPr>
        <dsp:cNvPr id="0" name=""/>
        <dsp:cNvSpPr/>
      </dsp:nvSpPr>
      <dsp:spPr>
        <a:xfrm rot="10800000">
          <a:off x="5372670" y="1672351"/>
          <a:ext cx="2297412" cy="2043985"/>
        </a:xfrm>
        <a:prstGeom prst="round2SameRect">
          <a:avLst>
            <a:gd name="adj1" fmla="val 105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1930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Reusable filters and rubber gaskets introduced to improve seal</a:t>
          </a:r>
        </a:p>
      </dsp:txBody>
      <dsp:txXfrm rot="10800000">
        <a:off x="5435530" y="1672351"/>
        <a:ext cx="2171692" cy="1981125"/>
      </dsp:txXfrm>
    </dsp:sp>
    <dsp:sp modelId="{BD2CB48A-66DE-4007-9522-CB0149CF7FDF}">
      <dsp:nvSpPr>
        <dsp:cNvPr id="0" name=""/>
        <dsp:cNvSpPr/>
      </dsp:nvSpPr>
      <dsp:spPr>
        <a:xfrm>
          <a:off x="7899823" y="222980"/>
          <a:ext cx="2297412" cy="122639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2000" b="-32000"/>
          </a:stretch>
        </a:blip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2C2E84-2D13-4D60-9D13-FFDE4EDC56F9}">
      <dsp:nvSpPr>
        <dsp:cNvPr id="0" name=""/>
        <dsp:cNvSpPr/>
      </dsp:nvSpPr>
      <dsp:spPr>
        <a:xfrm rot="10800000">
          <a:off x="7899823" y="1672351"/>
          <a:ext cx="2297412" cy="2043985"/>
        </a:xfrm>
        <a:prstGeom prst="round2SameRect">
          <a:avLst>
            <a:gd name="adj1" fmla="val 105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1960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Light weight anodized aluminum which provides optimal heat transfer properties </a:t>
          </a:r>
        </a:p>
      </dsp:txBody>
      <dsp:txXfrm rot="10800000">
        <a:off x="7962683" y="1672351"/>
        <a:ext cx="2171692" cy="19811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B8C872-5EA3-49AB-8ACC-4ABFAFAF83D3}">
      <dsp:nvSpPr>
        <dsp:cNvPr id="0" name=""/>
        <dsp:cNvSpPr/>
      </dsp:nvSpPr>
      <dsp:spPr>
        <a:xfrm>
          <a:off x="0" y="0"/>
          <a:ext cx="11904199" cy="2189829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6CF42B-E3CB-4236-94F7-818289AA6BE1}">
      <dsp:nvSpPr>
        <dsp:cNvPr id="0" name=""/>
        <dsp:cNvSpPr/>
      </dsp:nvSpPr>
      <dsp:spPr>
        <a:xfrm>
          <a:off x="357125" y="291977"/>
          <a:ext cx="3496858" cy="160587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9000" b="-29000"/>
          </a:stretch>
        </a:blip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991418-6E09-47DA-8769-E160D4768D0C}">
      <dsp:nvSpPr>
        <dsp:cNvPr id="0" name=""/>
        <dsp:cNvSpPr/>
      </dsp:nvSpPr>
      <dsp:spPr>
        <a:xfrm rot="10800000">
          <a:off x="357125" y="2189829"/>
          <a:ext cx="3496858" cy="2676458"/>
        </a:xfrm>
        <a:prstGeom prst="round2SameRect">
          <a:avLst>
            <a:gd name="adj1" fmla="val 105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800" b="1" kern="1200" dirty="0"/>
            <a:t>Case Design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800" kern="1200" dirty="0"/>
            <a:t>Superior construction of lightweight aluminum that consistently weighs 15% to 20% less than competitor’s containers of similar size</a:t>
          </a:r>
        </a:p>
      </dsp:txBody>
      <dsp:txXfrm rot="10800000">
        <a:off x="439435" y="2189829"/>
        <a:ext cx="3332238" cy="2594148"/>
      </dsp:txXfrm>
    </dsp:sp>
    <dsp:sp modelId="{1ADFDA08-71F2-4C57-9718-3FA35613B65B}">
      <dsp:nvSpPr>
        <dsp:cNvPr id="0" name=""/>
        <dsp:cNvSpPr/>
      </dsp:nvSpPr>
      <dsp:spPr>
        <a:xfrm>
          <a:off x="4203670" y="291977"/>
          <a:ext cx="3496858" cy="160587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rcRect/>
          <a:stretch>
            <a:fillRect t="-6000" b="-6000"/>
          </a:stretch>
        </a:blip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A412B5-39F2-4E5E-86AE-A4B8C96EF1E5}">
      <dsp:nvSpPr>
        <dsp:cNvPr id="0" name=""/>
        <dsp:cNvSpPr/>
      </dsp:nvSpPr>
      <dsp:spPr>
        <a:xfrm rot="10800000">
          <a:off x="4203670" y="2189829"/>
          <a:ext cx="3496858" cy="2676458"/>
        </a:xfrm>
        <a:prstGeom prst="round2SameRect">
          <a:avLst>
            <a:gd name="adj1" fmla="val 105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800" b="1" kern="1200" dirty="0"/>
            <a:t>Handle Design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800" kern="1200" dirty="0"/>
            <a:t>90 degree stops to avoid pinching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800" kern="1200" dirty="0"/>
            <a:t>One-piece design for durability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800" kern="1200" dirty="0"/>
            <a:t>Centered, for even weight distribution</a:t>
          </a:r>
        </a:p>
      </dsp:txBody>
      <dsp:txXfrm rot="10800000">
        <a:off x="4285980" y="2189829"/>
        <a:ext cx="3332238" cy="2594148"/>
      </dsp:txXfrm>
    </dsp:sp>
    <dsp:sp modelId="{5445DAFA-71A5-43D6-A562-751CB549FE16}">
      <dsp:nvSpPr>
        <dsp:cNvPr id="0" name=""/>
        <dsp:cNvSpPr/>
      </dsp:nvSpPr>
      <dsp:spPr>
        <a:xfrm>
          <a:off x="8050214" y="291977"/>
          <a:ext cx="3496858" cy="160587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4000" b="-44000"/>
          </a:stretch>
        </a:blip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D96E4F-EF9E-4537-8EED-600FC67EE7FB}">
      <dsp:nvSpPr>
        <dsp:cNvPr id="0" name=""/>
        <dsp:cNvSpPr/>
      </dsp:nvSpPr>
      <dsp:spPr>
        <a:xfrm rot="10800000">
          <a:off x="8050214" y="2189829"/>
          <a:ext cx="3496858" cy="2676458"/>
        </a:xfrm>
        <a:prstGeom prst="round2SameRect">
          <a:avLst>
            <a:gd name="adj1" fmla="val 105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800" b="1" kern="1200" dirty="0"/>
            <a:t>Superior Latch Design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800" kern="1200" dirty="0"/>
            <a:t>Single-step open and close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800" kern="1200" dirty="0"/>
            <a:t>One-piece construction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800" kern="1200" dirty="0"/>
            <a:t>Centrally located for balance and control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800" kern="1200" dirty="0"/>
            <a:t>No protruding parts when placed into washer/decontaminator</a:t>
          </a:r>
        </a:p>
      </dsp:txBody>
      <dsp:txXfrm rot="10800000">
        <a:off x="8132524" y="2189829"/>
        <a:ext cx="3332238" cy="25941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EACD3F-0C1D-467F-BFEB-76AB79BBB470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344DF8-B9A7-4819-A878-54950A9A1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1268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6BB6C295-1E33-4F1E-98BD-C3BCB66A4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0565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6C295-1E33-4F1E-98BD-C3BCB66A4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1F7595-E7DD-4381-8206-E6D5DACB83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6B295A-9831-4546-A125-3F3CB236B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0EF8D-4419-4821-89E9-CDFF7D96D0E7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D68673-7B90-4FA4-B47C-F0F1E78F9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A7A631-AE55-4F8C-9EC5-417CFB36F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97D97-C3D0-48D7-8455-52D1F9A83B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738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2EC02DF-BAE4-41E5-A937-46941FD721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1D7B30-C91D-4AB4-AB92-CAEE3AE7F0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67D05D-8C32-4DD1-BAC7-8DC7615AF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0EF8D-4419-4821-89E9-CDFF7D96D0E7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1FF914-9FD3-44B0-9BFE-A9A4EEF8D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147ACC-1C23-45D9-8256-D15E7616A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97D97-C3D0-48D7-8455-52D1F9A83B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8879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B10E68A-0F8A-4EA0-9A52-CF5C901C60BF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2021-07-29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548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 left Image on rig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1B6F0D2E-103B-4888-8FBE-EA0B092C3C74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4066362" y="0"/>
            <a:ext cx="8125637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B59C0C-45A5-4FE7-8DB3-215E4FA154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2088" y="908050"/>
            <a:ext cx="3695857" cy="962631"/>
          </a:xfrm>
        </p:spPr>
        <p:txBody>
          <a:bodyPr anchor="t">
            <a:normAutofit/>
          </a:bodyPr>
          <a:lstStyle>
            <a:lvl1pPr algn="l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FE733C-5A51-4206-B8BE-4D446AD5B8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2088" y="1870680"/>
            <a:ext cx="3695857" cy="4079269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EAD6E-99E2-48D5-8499-D3B262862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885113" y="6230708"/>
            <a:ext cx="4114800" cy="365125"/>
          </a:xfrm>
        </p:spPr>
        <p:txBody>
          <a:bodyPr/>
          <a:lstStyle>
            <a:lvl1pPr algn="r">
              <a:defRPr b="0" i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WWW.TMML.COM</a:t>
            </a:r>
          </a:p>
        </p:txBody>
      </p:sp>
    </p:spTree>
    <p:extLst>
      <p:ext uri="{BB962C8B-B14F-4D97-AF65-F5344CB8AC3E}">
        <p14:creationId xmlns:p14="http://schemas.microsoft.com/office/powerpoint/2010/main" val="42789099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59" userDrawn="1">
          <p15:clr>
            <a:srgbClr val="FBAE40"/>
          </p15:clr>
        </p15:guide>
        <p15:guide id="2" pos="121" userDrawn="1">
          <p15:clr>
            <a:srgbClr val="FBAE40"/>
          </p15:clr>
        </p15:guide>
        <p15:guide id="3" orient="horz" pos="572" userDrawn="1">
          <p15:clr>
            <a:srgbClr val="FBAE40"/>
          </p15:clr>
        </p15:guide>
        <p15:guide id="4" orient="horz" pos="374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/50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FDD0DC-9D4B-47AC-A2A4-839A063EA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885113" y="6230707"/>
            <a:ext cx="4114800" cy="365125"/>
          </a:xfrm>
        </p:spPr>
        <p:txBody>
          <a:bodyPr/>
          <a:lstStyle>
            <a:lvl1pPr algn="r">
              <a:defRPr b="0" i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WWW.TMML.COM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494694E-AD9D-4DF9-9534-0F86DB9F11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2088" y="2198748"/>
            <a:ext cx="5678220" cy="3751202"/>
          </a:xfrm>
        </p:spPr>
        <p:txBody>
          <a:bodyPr/>
          <a:lstStyle>
            <a:lvl1pPr>
              <a:defRPr b="0" i="0">
                <a:latin typeface="Helvetica" charset="0"/>
                <a:ea typeface="Helvetica" charset="0"/>
                <a:cs typeface="Helvetica" charset="0"/>
              </a:defRPr>
            </a:lvl1pPr>
            <a:lvl2pPr>
              <a:defRPr b="0" i="0">
                <a:latin typeface="Helvetica" charset="0"/>
                <a:ea typeface="Helvetica" charset="0"/>
                <a:cs typeface="Helvetica" charset="0"/>
              </a:defRPr>
            </a:lvl2pPr>
            <a:lvl3pPr>
              <a:defRPr b="0" i="0">
                <a:latin typeface="Helvetica" charset="0"/>
                <a:ea typeface="Helvetica" charset="0"/>
                <a:cs typeface="Helvetica" charset="0"/>
              </a:defRPr>
            </a:lvl3pPr>
            <a:lvl4pPr>
              <a:defRPr b="0" i="0">
                <a:latin typeface="Helvetica" charset="0"/>
                <a:ea typeface="Helvetica" charset="0"/>
                <a:cs typeface="Helvetica" charset="0"/>
              </a:defRPr>
            </a:lvl4pPr>
            <a:lvl5pPr>
              <a:defRPr b="0" i="0"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1494694E-AD9D-4DF9-9534-0F86DB9F11F2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6321693" y="2198748"/>
            <a:ext cx="5678220" cy="3751202"/>
          </a:xfrm>
        </p:spPr>
        <p:txBody>
          <a:bodyPr/>
          <a:lstStyle>
            <a:lvl1pPr>
              <a:defRPr b="0" i="0">
                <a:latin typeface="Helvetica" charset="0"/>
                <a:ea typeface="Helvetica" charset="0"/>
                <a:cs typeface="Helvetica" charset="0"/>
              </a:defRPr>
            </a:lvl1pPr>
            <a:lvl2pPr>
              <a:defRPr b="0" i="0">
                <a:latin typeface="Helvetica" charset="0"/>
                <a:ea typeface="Helvetica" charset="0"/>
                <a:cs typeface="Helvetica" charset="0"/>
              </a:defRPr>
            </a:lvl2pPr>
            <a:lvl3pPr>
              <a:defRPr b="0" i="0">
                <a:latin typeface="Helvetica" charset="0"/>
                <a:ea typeface="Helvetica" charset="0"/>
                <a:cs typeface="Helvetica" charset="0"/>
              </a:defRPr>
            </a:lvl3pPr>
            <a:lvl4pPr>
              <a:defRPr b="0" i="0">
                <a:latin typeface="Helvetica" charset="0"/>
                <a:ea typeface="Helvetica" charset="0"/>
                <a:cs typeface="Helvetica" charset="0"/>
              </a:defRPr>
            </a:lvl4pPr>
            <a:lvl5pPr>
              <a:defRPr b="0" i="0"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BA9579B1-665D-49D4-9458-BB8A753FF7D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92088" y="765175"/>
            <a:ext cx="5678220" cy="1189268"/>
          </a:xfrm>
        </p:spPr>
        <p:txBody>
          <a:bodyPr anchor="t">
            <a:no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CDBCB42E-CE08-4D11-B63F-C095952069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03079" y="765175"/>
            <a:ext cx="5696834" cy="1189268"/>
          </a:xfrm>
        </p:spPr>
        <p:txBody>
          <a:bodyPr anchor="t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527486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48" userDrawn="1">
          <p15:clr>
            <a:srgbClr val="FBAE40"/>
          </p15:clr>
        </p15:guide>
        <p15:guide id="2" pos="121" userDrawn="1">
          <p15:clr>
            <a:srgbClr val="FBAE40"/>
          </p15:clr>
        </p15:guide>
        <p15:guide id="3" pos="7559" userDrawn="1">
          <p15:clr>
            <a:srgbClr val="FBAE40"/>
          </p15:clr>
        </p15:guide>
        <p15:guide id="4" orient="horz" pos="482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way spli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94694E-AD9D-4DF9-9534-0F86DB9F11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2088" y="908050"/>
            <a:ext cx="3660956" cy="5041900"/>
          </a:xfrm>
        </p:spPr>
        <p:txBody>
          <a:bodyPr/>
          <a:lstStyle>
            <a:lvl1pPr>
              <a:defRPr b="0" i="0">
                <a:latin typeface="Helvetica" charset="0"/>
                <a:ea typeface="Helvetica" charset="0"/>
                <a:cs typeface="Helvetica" charset="0"/>
              </a:defRPr>
            </a:lvl1pPr>
            <a:lvl2pPr>
              <a:defRPr b="0" i="0">
                <a:latin typeface="Helvetica" charset="0"/>
                <a:ea typeface="Helvetica" charset="0"/>
                <a:cs typeface="Helvetica" charset="0"/>
              </a:defRPr>
            </a:lvl2pPr>
            <a:lvl3pPr>
              <a:defRPr b="0" i="0">
                <a:latin typeface="Helvetica" charset="0"/>
                <a:ea typeface="Helvetica" charset="0"/>
                <a:cs typeface="Helvetica" charset="0"/>
              </a:defRPr>
            </a:lvl3pPr>
            <a:lvl4pPr>
              <a:defRPr b="0" i="0">
                <a:latin typeface="Helvetica" charset="0"/>
                <a:ea typeface="Helvetica" charset="0"/>
                <a:cs typeface="Helvetica" charset="0"/>
              </a:defRPr>
            </a:lvl4pPr>
            <a:lvl5pPr>
              <a:defRPr b="0" i="0"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5A3F7D-D540-4D7A-8B31-A6743B5BB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0" y="6230707"/>
            <a:ext cx="5903912" cy="365125"/>
          </a:xfrm>
        </p:spPr>
        <p:txBody>
          <a:bodyPr/>
          <a:lstStyle>
            <a:lvl1pPr algn="r">
              <a:defRPr b="0" i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WWW.TMML.COM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94694E-AD9D-4DF9-9534-0F86DB9F11F2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265522" y="908050"/>
            <a:ext cx="3660956" cy="5041900"/>
          </a:xfrm>
        </p:spPr>
        <p:txBody>
          <a:bodyPr/>
          <a:lstStyle>
            <a:lvl1pPr>
              <a:defRPr b="0" i="0">
                <a:latin typeface="Helvetica" charset="0"/>
                <a:ea typeface="Helvetica" charset="0"/>
                <a:cs typeface="Helvetica" charset="0"/>
              </a:defRPr>
            </a:lvl1pPr>
            <a:lvl2pPr>
              <a:defRPr b="0" i="0">
                <a:latin typeface="Helvetica" charset="0"/>
                <a:ea typeface="Helvetica" charset="0"/>
                <a:cs typeface="Helvetica" charset="0"/>
              </a:defRPr>
            </a:lvl2pPr>
            <a:lvl3pPr>
              <a:defRPr b="0" i="0">
                <a:latin typeface="Helvetica" charset="0"/>
                <a:ea typeface="Helvetica" charset="0"/>
                <a:cs typeface="Helvetica" charset="0"/>
              </a:defRPr>
            </a:lvl3pPr>
            <a:lvl4pPr>
              <a:defRPr b="0" i="0">
                <a:latin typeface="Helvetica" charset="0"/>
                <a:ea typeface="Helvetica" charset="0"/>
                <a:cs typeface="Helvetica" charset="0"/>
              </a:defRPr>
            </a:lvl4pPr>
            <a:lvl5pPr>
              <a:defRPr b="0" i="0"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494694E-AD9D-4DF9-9534-0F86DB9F11F2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338956" y="908050"/>
            <a:ext cx="3660956" cy="5041900"/>
          </a:xfrm>
        </p:spPr>
        <p:txBody>
          <a:bodyPr/>
          <a:lstStyle>
            <a:lvl1pPr>
              <a:defRPr b="0" i="0">
                <a:latin typeface="Helvetica" charset="0"/>
                <a:ea typeface="Helvetica" charset="0"/>
                <a:cs typeface="Helvetica" charset="0"/>
              </a:defRPr>
            </a:lvl1pPr>
            <a:lvl2pPr>
              <a:defRPr b="0" i="0">
                <a:latin typeface="Helvetica" charset="0"/>
                <a:ea typeface="Helvetica" charset="0"/>
                <a:cs typeface="Helvetica" charset="0"/>
              </a:defRPr>
            </a:lvl2pPr>
            <a:lvl3pPr>
              <a:defRPr b="0" i="0">
                <a:latin typeface="Helvetica" charset="0"/>
                <a:ea typeface="Helvetica" charset="0"/>
                <a:cs typeface="Helvetica" charset="0"/>
              </a:defRPr>
            </a:lvl3pPr>
            <a:lvl4pPr>
              <a:defRPr b="0" i="0">
                <a:latin typeface="Helvetica" charset="0"/>
                <a:ea typeface="Helvetica" charset="0"/>
                <a:cs typeface="Helvetica" charset="0"/>
              </a:defRPr>
            </a:lvl4pPr>
            <a:lvl5pPr>
              <a:defRPr b="0" i="0"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5954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3748" userDrawn="1">
          <p15:clr>
            <a:srgbClr val="FBAE40"/>
          </p15:clr>
        </p15:guide>
        <p15:guide id="4" pos="121" userDrawn="1">
          <p15:clr>
            <a:srgbClr val="FBAE40"/>
          </p15:clr>
        </p15:guide>
        <p15:guide id="5" orient="horz" pos="57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quot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3BCF1DF-14F1-48F7-A230-D19EA3E550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908050"/>
            <a:ext cx="10515600" cy="5041900"/>
          </a:xfrm>
        </p:spPr>
        <p:txBody>
          <a:bodyPr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“Click to edit Master text”</a:t>
            </a:r>
          </a:p>
        </p:txBody>
      </p:sp>
    </p:spTree>
    <p:extLst>
      <p:ext uri="{BB962C8B-B14F-4D97-AF65-F5344CB8AC3E}">
        <p14:creationId xmlns:p14="http://schemas.microsoft.com/office/powerpoint/2010/main" val="10409448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72" userDrawn="1">
          <p15:clr>
            <a:srgbClr val="FBAE40"/>
          </p15:clr>
        </p15:guide>
        <p15:guide id="2" orient="horz" pos="3748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lain, single co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2D7CD-0483-4C40-B19F-59383EAB4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805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305C7F-029B-40F0-9809-36C5F6D746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33613"/>
            <a:ext cx="10515600" cy="3716337"/>
          </a:xfrm>
        </p:spPr>
        <p:txBody>
          <a:bodyPr/>
          <a:lstStyle>
            <a:lvl1pPr>
              <a:defRPr b="0" i="0">
                <a:latin typeface="Helvetica" charset="0"/>
                <a:ea typeface="Helvetica" charset="0"/>
                <a:cs typeface="Helvetica" charset="0"/>
              </a:defRPr>
            </a:lvl1pPr>
            <a:lvl2pPr>
              <a:defRPr b="0" i="0">
                <a:latin typeface="Helvetica" charset="0"/>
                <a:ea typeface="Helvetica" charset="0"/>
                <a:cs typeface="Helvetica" charset="0"/>
              </a:defRPr>
            </a:lvl2pPr>
            <a:lvl3pPr>
              <a:defRPr b="0" i="0">
                <a:latin typeface="Helvetica" charset="0"/>
                <a:ea typeface="Helvetica" charset="0"/>
                <a:cs typeface="Helvetica" charset="0"/>
              </a:defRPr>
            </a:lvl3pPr>
            <a:lvl4pPr>
              <a:defRPr b="0" i="0">
                <a:latin typeface="Helvetica" charset="0"/>
                <a:ea typeface="Helvetica" charset="0"/>
                <a:cs typeface="Helvetica" charset="0"/>
              </a:defRPr>
            </a:lvl4pPr>
            <a:lvl5pPr>
              <a:defRPr b="0" i="0"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4B7970-83F8-4950-BA0C-8DF8A656F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885113" y="6230707"/>
            <a:ext cx="4114800" cy="365125"/>
          </a:xfrm>
        </p:spPr>
        <p:txBody>
          <a:bodyPr/>
          <a:lstStyle>
            <a:lvl1pPr algn="r">
              <a:defRPr b="0" i="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WWW.TMML.COM</a:t>
            </a:r>
          </a:p>
        </p:txBody>
      </p:sp>
    </p:spTree>
    <p:extLst>
      <p:ext uri="{BB962C8B-B14F-4D97-AF65-F5344CB8AC3E}">
        <p14:creationId xmlns:p14="http://schemas.microsoft.com/office/powerpoint/2010/main" val="20965339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48" userDrawn="1">
          <p15:clr>
            <a:srgbClr val="FBAE40"/>
          </p15:clr>
        </p15:guide>
        <p15:guide id="2" orient="horz" pos="572" userDrawn="1">
          <p15:clr>
            <a:srgbClr val="FBAE40"/>
          </p15:clr>
        </p15:guide>
        <p15:guide id="3" orient="horz" pos="2160" userDrawn="1">
          <p15:clr>
            <a:srgbClr val="FBAE40"/>
          </p15:clr>
        </p15:guide>
        <p15:guide id="4" pos="121" userDrawn="1">
          <p15:clr>
            <a:srgbClr val="FBAE40"/>
          </p15:clr>
        </p15:guide>
        <p15:guide id="5" pos="7559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lain, 2 co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59A50-F5F1-4E6C-8D64-CE644E92B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87" y="908050"/>
            <a:ext cx="11807825" cy="13056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9579B1-665D-49D4-9458-BB8A753FF7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2088" y="2213715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2AF005-97B8-40BC-A89A-D36924999F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92088" y="3037627"/>
            <a:ext cx="5157787" cy="2911523"/>
          </a:xfrm>
        </p:spPr>
        <p:txBody>
          <a:bodyPr/>
          <a:lstStyle>
            <a:lvl1pPr>
              <a:defRPr b="0" i="0">
                <a:latin typeface="Helvetica" charset="0"/>
                <a:ea typeface="Helvetica" charset="0"/>
                <a:cs typeface="Helvetica" charset="0"/>
              </a:defRPr>
            </a:lvl1pPr>
            <a:lvl2pPr>
              <a:defRPr b="0" i="0">
                <a:latin typeface="Helvetica" charset="0"/>
                <a:ea typeface="Helvetica" charset="0"/>
                <a:cs typeface="Helvetica" charset="0"/>
              </a:defRPr>
            </a:lvl2pPr>
            <a:lvl3pPr>
              <a:defRPr b="0" i="0">
                <a:latin typeface="Helvetica" charset="0"/>
                <a:ea typeface="Helvetica" charset="0"/>
                <a:cs typeface="Helvetica" charset="0"/>
              </a:defRPr>
            </a:lvl3pPr>
            <a:lvl4pPr>
              <a:defRPr b="0" i="0">
                <a:latin typeface="Helvetica" charset="0"/>
                <a:ea typeface="Helvetica" charset="0"/>
                <a:cs typeface="Helvetica" charset="0"/>
              </a:defRPr>
            </a:lvl4pPr>
            <a:lvl5pPr>
              <a:defRPr b="0" i="0"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BCB42E-CE08-4D11-B63F-C095952069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03078" y="2208959"/>
            <a:ext cx="569683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574ACF-194A-4B2A-9FCA-70678E4386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03078" y="3037627"/>
            <a:ext cx="5696834" cy="2912323"/>
          </a:xfrm>
        </p:spPr>
        <p:txBody>
          <a:bodyPr/>
          <a:lstStyle>
            <a:lvl1pPr>
              <a:defRPr b="0" i="0">
                <a:latin typeface="Helvetica" charset="0"/>
                <a:ea typeface="Helvetica" charset="0"/>
                <a:cs typeface="Helvetica" charset="0"/>
              </a:defRPr>
            </a:lvl1pPr>
            <a:lvl2pPr>
              <a:defRPr b="0" i="0">
                <a:latin typeface="Helvetica" charset="0"/>
                <a:ea typeface="Helvetica" charset="0"/>
                <a:cs typeface="Helvetica" charset="0"/>
              </a:defRPr>
            </a:lvl2pPr>
            <a:lvl3pPr>
              <a:defRPr b="0" i="0">
                <a:latin typeface="Helvetica" charset="0"/>
                <a:ea typeface="Helvetica" charset="0"/>
                <a:cs typeface="Helvetica" charset="0"/>
              </a:defRPr>
            </a:lvl3pPr>
            <a:lvl4pPr>
              <a:defRPr b="0" i="0">
                <a:latin typeface="Helvetica" charset="0"/>
                <a:ea typeface="Helvetica" charset="0"/>
                <a:cs typeface="Helvetica" charset="0"/>
              </a:defRPr>
            </a:lvl4pPr>
            <a:lvl5pPr>
              <a:defRPr b="0" i="0"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8FEB308-8E7B-4A3F-BD0A-B768D2630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885113" y="6230707"/>
            <a:ext cx="4114800" cy="365125"/>
          </a:xfrm>
        </p:spPr>
        <p:txBody>
          <a:bodyPr/>
          <a:lstStyle>
            <a:lvl1pPr algn="r">
              <a:defRPr b="0" i="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WWW.TMML.COM</a:t>
            </a:r>
          </a:p>
        </p:txBody>
      </p:sp>
    </p:spTree>
    <p:extLst>
      <p:ext uri="{BB962C8B-B14F-4D97-AF65-F5344CB8AC3E}">
        <p14:creationId xmlns:p14="http://schemas.microsoft.com/office/powerpoint/2010/main" val="815694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d 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79359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12104-E3E3-4255-8992-378D7C2D8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0805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6F0D2E-103B-4888-8FBE-EA0B092C3C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BE8906-C70A-4ABE-946F-AC98047BC9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1A247F-E8DF-472A-9B9A-2455A2C77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0EF8D-4419-4821-89E9-CDFF7D96D0E7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185C37-CD03-4296-9240-D52D37F7A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E83C92-7506-443D-B5F9-9E1A5E8DB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97D97-C3D0-48D7-8455-52D1F9A83B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474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010D69F-A787-4A53-9896-52EDA018B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CFEA3A-D7B2-45DF-A32F-180CDC5E4D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5993E2-1E85-4690-A37C-66660FC6F1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C0EF8D-4419-4821-89E9-CDFF7D96D0E7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9D4A4-E659-491C-926F-B6D281CB87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BCA126-C6AB-4DB2-8B22-33EE223843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297D97-C3D0-48D7-8455-52D1F9A83B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372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49" r:id="rId2"/>
    <p:sldLayoutId id="2147483651" r:id="rId3"/>
    <p:sldLayoutId id="2147483652" r:id="rId4"/>
    <p:sldLayoutId id="2147483654" r:id="rId5"/>
    <p:sldLayoutId id="2147483650" r:id="rId6"/>
    <p:sldLayoutId id="2147483653" r:id="rId7"/>
    <p:sldLayoutId id="2147483655" r:id="rId8"/>
    <p:sldLayoutId id="2147483657" r:id="rId9"/>
    <p:sldLayoutId id="2147483658" r:id="rId10"/>
    <p:sldLayoutId id="2147483659" r:id="rId11"/>
    <p:sldLayoutId id="214748367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2" userDrawn="1">
          <p15:clr>
            <a:srgbClr val="F26B43"/>
          </p15:clr>
        </p15:guide>
        <p15:guide id="2" orient="horz" pos="3748" userDrawn="1">
          <p15:clr>
            <a:srgbClr val="F26B43"/>
          </p15:clr>
        </p15:guide>
        <p15:guide id="3" orient="horz" pos="2160" userDrawn="1">
          <p15:clr>
            <a:srgbClr val="F26B43"/>
          </p15:clr>
        </p15:guide>
        <p15:guide id="4" pos="121" userDrawn="1">
          <p15:clr>
            <a:srgbClr val="F26B43"/>
          </p15:clr>
        </p15:guide>
        <p15:guide id="5" pos="755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smortier@trudellhs.com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4" Type="http://schemas.openxmlformats.org/officeDocument/2006/relationships/hyperlink" Target="http://www.trudellhs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9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5.xml"/><Relationship Id="rId7" Type="http://schemas.openxmlformats.org/officeDocument/2006/relationships/image" Target="../media/image14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9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1B94DD08-C330-4BBE-BA12-3AFB79966005}"/>
              </a:ext>
            </a:extLst>
          </p:cNvPr>
          <p:cNvPicPr>
            <a:picLocks noGrp="1" noChangeAspect="1"/>
          </p:cNvPicPr>
          <p:nvPr>
            <p:ph type="pic" idx="12"/>
          </p:nvPr>
        </p:nvPicPr>
        <p:blipFill>
          <a:blip r:embed="rId2"/>
          <a:srcRect t="6656" b="6656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4" name="Subtitle 3">
            <a:extLst>
              <a:ext uri="{FF2B5EF4-FFF2-40B4-BE49-F238E27FC236}">
                <a16:creationId xmlns:a16="http://schemas.microsoft.com/office/drawing/2014/main" id="{82EEF0A5-14C2-47E9-8360-D50E5E6D9B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2087" y="1071731"/>
            <a:ext cx="3695857" cy="4079269"/>
          </a:xfrm>
        </p:spPr>
        <p:txBody>
          <a:bodyPr>
            <a:normAutofit fontScale="92500" lnSpcReduction="10000"/>
          </a:bodyPr>
          <a:lstStyle/>
          <a:p>
            <a:endParaRPr lang="en-US" dirty="0"/>
          </a:p>
          <a:p>
            <a:pPr algn="l"/>
            <a:r>
              <a:rPr lang="en-US" dirty="0"/>
              <a:t>Sigma Meeting MDRAO</a:t>
            </a:r>
          </a:p>
          <a:p>
            <a:endParaRPr lang="en-US" dirty="0"/>
          </a:p>
          <a:p>
            <a:pPr algn="l"/>
            <a:r>
              <a:rPr lang="en-US" dirty="0"/>
              <a:t>10/15/2020</a:t>
            </a:r>
          </a:p>
          <a:p>
            <a:endParaRPr lang="en-US" dirty="0"/>
          </a:p>
          <a:p>
            <a:r>
              <a:rPr lang="en-US" i="1" dirty="0" err="1"/>
              <a:t>Aesculap</a:t>
            </a:r>
            <a:r>
              <a:rPr lang="en-US" i="1" dirty="0"/>
              <a:t> </a:t>
            </a:r>
            <a:r>
              <a:rPr lang="en-US" i="1" dirty="0" err="1"/>
              <a:t>SterileContainer</a:t>
            </a:r>
            <a:r>
              <a:rPr lang="en-US" i="1" dirty="0"/>
              <a:t>™ System + Laparoscopy</a:t>
            </a:r>
          </a:p>
          <a:p>
            <a:endParaRPr lang="en-US" dirty="0"/>
          </a:p>
          <a:p>
            <a:r>
              <a:rPr lang="en-US" b="1" dirty="0"/>
              <a:t>Steven Mortier</a:t>
            </a:r>
          </a:p>
          <a:p>
            <a:r>
              <a:rPr lang="en-US" b="1" dirty="0"/>
              <a:t>(905) 359-3564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CC381EE-1D20-4B3C-8B29-58CC1D863A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15" y="5949949"/>
            <a:ext cx="1941401" cy="745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4256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391EE70-052A-43E8-83CF-40931AB6CA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5583" y="1771048"/>
            <a:ext cx="4920832" cy="189076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3EE434B-B616-41AA-847F-E6B979F123ED}"/>
              </a:ext>
            </a:extLst>
          </p:cNvPr>
          <p:cNvSpPr txBox="1"/>
          <p:nvPr/>
        </p:nvSpPr>
        <p:spPr>
          <a:xfrm>
            <a:off x="4518658" y="511595"/>
            <a:ext cx="31546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b="1" dirty="0"/>
              <a:t>Questions?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95AC11D-E582-4079-A863-ED06F243D6D6}"/>
              </a:ext>
            </a:extLst>
          </p:cNvPr>
          <p:cNvSpPr/>
          <p:nvPr/>
        </p:nvSpPr>
        <p:spPr>
          <a:xfrm>
            <a:off x="2525026" y="4011845"/>
            <a:ext cx="714194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200" b="1" dirty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Steve Mortier </a:t>
            </a:r>
            <a:r>
              <a:rPr lang="en-CA" sz="2200" dirty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| Territory Manager, SW Ontario | </a:t>
            </a:r>
            <a:r>
              <a:rPr lang="en-CA" sz="2200" b="1" dirty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Trudell Healthcare Solutions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CA" sz="2200" dirty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758 </a:t>
            </a:r>
            <a:r>
              <a:rPr lang="en-CA" sz="2200" dirty="0" err="1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Baransway</a:t>
            </a:r>
            <a:r>
              <a:rPr lang="en-CA" sz="2200" dirty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Drive, London ON Canada N5V 5J7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CA" sz="2200" dirty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C: 905-359-3564 |  </a:t>
            </a:r>
            <a:r>
              <a:rPr lang="en-CA" sz="2200" u="sng" dirty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smortier@trudellhs.com</a:t>
            </a:r>
            <a:endParaRPr lang="en-CA" sz="2200" u="sng" dirty="0">
              <a:solidFill>
                <a:srgbClr val="80808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CA" sz="2200" u="sng" dirty="0">
              <a:solidFill>
                <a:srgbClr val="80808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CA" sz="2200" u="sng" dirty="0">
                <a:solidFill>
                  <a:srgbClr val="808080"/>
                </a:solidFill>
                <a:latin typeface="Calibri" panose="020F0502020204030204" pitchFamily="34" charset="0"/>
                <a:hlinkClick r:id="rId4"/>
              </a:rPr>
              <a:t>www.trudellhs.com</a:t>
            </a:r>
            <a:r>
              <a:rPr lang="en-CA" sz="2200" u="sng" dirty="0">
                <a:solidFill>
                  <a:srgbClr val="808080"/>
                </a:solidFill>
                <a:latin typeface="Calibri" panose="020F0502020204030204" pitchFamily="34" charset="0"/>
              </a:rPr>
              <a:t> 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4185059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Image result for aesculap germany">
            <a:extLst>
              <a:ext uri="{FF2B5EF4-FFF2-40B4-BE49-F238E27FC236}">
                <a16:creationId xmlns:a16="http://schemas.microsoft.com/office/drawing/2014/main" id="{C199FAE5-782F-4D22-9160-3B5196D11B0C}"/>
              </a:ext>
            </a:extLst>
          </p:cNvPr>
          <p:cNvPicPr>
            <a:picLocks noGrp="1" noChangeAspect="1" noChangeArrowheads="1"/>
          </p:cNvPicPr>
          <p:nvPr>
            <p:ph idx="1"/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2799" y="1992535"/>
            <a:ext cx="8322247" cy="30943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831F29C-D31E-43E1-AFCC-9CF842CAB18A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3345582" y="5290795"/>
            <a:ext cx="533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b="1" dirty="0" err="1">
                <a:solidFill>
                  <a:prstClr val="black"/>
                </a:solidFill>
                <a:latin typeface="Calibri"/>
              </a:rPr>
              <a:t>Tuttlingen</a:t>
            </a:r>
            <a:r>
              <a:rPr lang="en-CA" sz="2800" b="1" dirty="0">
                <a:solidFill>
                  <a:prstClr val="black"/>
                </a:solidFill>
                <a:latin typeface="Calibri"/>
              </a:rPr>
              <a:t>, Germany</a:t>
            </a:r>
          </a:p>
          <a:p>
            <a:pPr algn="ctr"/>
            <a:r>
              <a:rPr lang="en-CA" b="1" dirty="0">
                <a:solidFill>
                  <a:prstClr val="black"/>
                </a:solidFill>
                <a:latin typeface="Calibri"/>
              </a:rPr>
              <a:t>1867 – 2017</a:t>
            </a:r>
          </a:p>
          <a:p>
            <a:pPr algn="ctr"/>
            <a:endParaRPr lang="en-CA" sz="200" dirty="0">
              <a:solidFill>
                <a:prstClr val="black"/>
              </a:solidFill>
              <a:latin typeface="Calibri"/>
            </a:endParaRPr>
          </a:p>
          <a:p>
            <a:pPr algn="ctr"/>
            <a:r>
              <a:rPr lang="en-CA" sz="36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150 years</a:t>
            </a:r>
          </a:p>
        </p:txBody>
      </p:sp>
      <p:pic>
        <p:nvPicPr>
          <p:cNvPr id="11" name="Picture 4">
            <a:extLst>
              <a:ext uri="{FF2B5EF4-FFF2-40B4-BE49-F238E27FC236}">
                <a16:creationId xmlns:a16="http://schemas.microsoft.com/office/drawing/2014/main" id="{D1FD470A-7DC5-4C9A-9780-280F2574F1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350" y="1066098"/>
            <a:ext cx="3814813" cy="722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5721EE3-6A33-42BC-8C72-5BADBBABED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615" y="5949949"/>
            <a:ext cx="1941401" cy="745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892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7D8E67F2-F753-4E06-8229-4970A67258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483095" cy="6854272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2EE1BDFD-564B-44A4-841A-50D6A8E75C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094105" y="802955"/>
            <a:ext cx="4977976" cy="145599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CA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30+ Years of Partnership</a:t>
            </a:r>
          </a:p>
        </p:txBody>
      </p:sp>
      <p:sp>
        <p:nvSpPr>
          <p:cNvPr id="75" name="Freeform 60">
            <a:extLst>
              <a:ext uri="{FF2B5EF4-FFF2-40B4-BE49-F238E27FC236}">
                <a16:creationId xmlns:a16="http://schemas.microsoft.com/office/drawing/2014/main" id="{007B8288-68CC-4847-8419-CF535B6B7E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3882" y="0"/>
            <a:ext cx="3880988" cy="2206512"/>
          </a:xfrm>
          <a:custGeom>
            <a:avLst/>
            <a:gdLst>
              <a:gd name="connsiteX0" fmla="*/ 20753 w 3960193"/>
              <a:gd name="connsiteY0" fmla="*/ 0 h 2251543"/>
              <a:gd name="connsiteX1" fmla="*/ 3939440 w 3960193"/>
              <a:gd name="connsiteY1" fmla="*/ 0 h 2251543"/>
              <a:gd name="connsiteX2" fmla="*/ 3949969 w 3960193"/>
              <a:gd name="connsiteY2" fmla="*/ 68994 h 2251543"/>
              <a:gd name="connsiteX3" fmla="*/ 3960193 w 3960193"/>
              <a:gd name="connsiteY3" fmla="*/ 271447 h 2251543"/>
              <a:gd name="connsiteX4" fmla="*/ 1980096 w 3960193"/>
              <a:gd name="connsiteY4" fmla="*/ 2251543 h 2251543"/>
              <a:gd name="connsiteX5" fmla="*/ 0 w 3960193"/>
              <a:gd name="connsiteY5" fmla="*/ 271447 h 2251543"/>
              <a:gd name="connsiteX6" fmla="*/ 10224 w 3960193"/>
              <a:gd name="connsiteY6" fmla="*/ 68994 h 2251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60193" h="2251543">
                <a:moveTo>
                  <a:pt x="20753" y="0"/>
                </a:moveTo>
                <a:lnTo>
                  <a:pt x="3939440" y="0"/>
                </a:lnTo>
                <a:lnTo>
                  <a:pt x="3949969" y="68994"/>
                </a:lnTo>
                <a:cubicBezTo>
                  <a:pt x="3956730" y="135559"/>
                  <a:pt x="3960193" y="203099"/>
                  <a:pt x="3960193" y="271447"/>
                </a:cubicBezTo>
                <a:cubicBezTo>
                  <a:pt x="3960193" y="1365024"/>
                  <a:pt x="3073674" y="2251543"/>
                  <a:pt x="1980096" y="2251543"/>
                </a:cubicBezTo>
                <a:cubicBezTo>
                  <a:pt x="886519" y="2251543"/>
                  <a:pt x="0" y="1365024"/>
                  <a:pt x="0" y="271447"/>
                </a:cubicBezTo>
                <a:cubicBezTo>
                  <a:pt x="0" y="203099"/>
                  <a:pt x="3463" y="135559"/>
                  <a:pt x="10224" y="68994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7" name="Freeform 68">
            <a:extLst>
              <a:ext uri="{FF2B5EF4-FFF2-40B4-BE49-F238E27FC236}">
                <a16:creationId xmlns:a16="http://schemas.microsoft.com/office/drawing/2014/main" id="{32BA8EA8-C1B6-4309-B674-F9F399B962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912701"/>
            <a:ext cx="4942589" cy="3945299"/>
          </a:xfrm>
          <a:custGeom>
            <a:avLst/>
            <a:gdLst>
              <a:gd name="connsiteX0" fmla="*/ 2223943 w 4942589"/>
              <a:gd name="connsiteY0" fmla="*/ 0 h 3945299"/>
              <a:gd name="connsiteX1" fmla="*/ 4942589 w 4942589"/>
              <a:gd name="connsiteY1" fmla="*/ 2718646 h 3945299"/>
              <a:gd name="connsiteX2" fmla="*/ 4728945 w 4942589"/>
              <a:gd name="connsiteY2" fmla="*/ 3776866 h 3945299"/>
              <a:gd name="connsiteX3" fmla="*/ 4647806 w 4942589"/>
              <a:gd name="connsiteY3" fmla="*/ 3945299 h 3945299"/>
              <a:gd name="connsiteX4" fmla="*/ 0 w 4942589"/>
              <a:gd name="connsiteY4" fmla="*/ 3945299 h 3945299"/>
              <a:gd name="connsiteX5" fmla="*/ 0 w 4942589"/>
              <a:gd name="connsiteY5" fmla="*/ 1157971 h 3945299"/>
              <a:gd name="connsiteX6" fmla="*/ 126104 w 4942589"/>
              <a:gd name="connsiteY6" fmla="*/ 989335 h 3945299"/>
              <a:gd name="connsiteX7" fmla="*/ 2223943 w 4942589"/>
              <a:gd name="connsiteY7" fmla="*/ 0 h 3945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42589" h="3945299">
                <a:moveTo>
                  <a:pt x="2223943" y="0"/>
                </a:moveTo>
                <a:cubicBezTo>
                  <a:pt x="3725410" y="0"/>
                  <a:pt x="4942589" y="1217179"/>
                  <a:pt x="4942589" y="2718646"/>
                </a:cubicBezTo>
                <a:cubicBezTo>
                  <a:pt x="4942589" y="3094013"/>
                  <a:pt x="4866516" y="3451612"/>
                  <a:pt x="4728945" y="3776866"/>
                </a:cubicBezTo>
                <a:lnTo>
                  <a:pt x="4647806" y="3945299"/>
                </a:lnTo>
                <a:lnTo>
                  <a:pt x="0" y="3945299"/>
                </a:lnTo>
                <a:lnTo>
                  <a:pt x="0" y="1157971"/>
                </a:lnTo>
                <a:lnTo>
                  <a:pt x="126104" y="989335"/>
                </a:lnTo>
                <a:cubicBezTo>
                  <a:pt x="624744" y="385123"/>
                  <a:pt x="1379368" y="0"/>
                  <a:pt x="2223943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 descr="Image result for aesculap logo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32" y="4502747"/>
            <a:ext cx="3759105" cy="1415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6094503" y="2206512"/>
            <a:ext cx="4977578" cy="363928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228600" lvl="1"/>
            <a:r>
              <a:rPr lang="en-US" sz="1800" b="1" dirty="0">
                <a:solidFill>
                  <a:srgbClr val="000000"/>
                </a:solidFill>
                <a:latin typeface="+mj-lt"/>
              </a:rPr>
              <a:t>In 2018 Aesculap celebrated the 150th anniversary of its world-renowned surgical division.</a:t>
            </a:r>
            <a:br>
              <a:rPr lang="en-US" sz="1800" dirty="0">
                <a:solidFill>
                  <a:srgbClr val="000000"/>
                </a:solidFill>
                <a:latin typeface="+mj-lt"/>
              </a:rPr>
            </a:br>
            <a:endParaRPr lang="en-US" sz="1800" dirty="0">
              <a:solidFill>
                <a:srgbClr val="000000"/>
              </a:solidFill>
              <a:latin typeface="+mj-lt"/>
            </a:endParaRPr>
          </a:p>
          <a:p>
            <a:pPr lvl="1" indent="-228600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latin typeface="+mj-lt"/>
              </a:rPr>
              <a:t>Headquartered in </a:t>
            </a:r>
            <a:r>
              <a:rPr lang="en-US" sz="1800" dirty="0" err="1">
                <a:solidFill>
                  <a:srgbClr val="000000"/>
                </a:solidFill>
                <a:latin typeface="+mj-lt"/>
              </a:rPr>
              <a:t>Tuttlingen</a:t>
            </a:r>
            <a:r>
              <a:rPr lang="en-US" sz="1800" dirty="0">
                <a:solidFill>
                  <a:srgbClr val="000000"/>
                </a:solidFill>
                <a:latin typeface="+mj-lt"/>
              </a:rPr>
              <a:t> as the "world capital of medical technology." </a:t>
            </a:r>
          </a:p>
          <a:p>
            <a:pPr marL="228600" lvl="1" algn="l"/>
            <a:endParaRPr lang="en-US" sz="1800" dirty="0">
              <a:solidFill>
                <a:srgbClr val="000000"/>
              </a:solidFill>
              <a:latin typeface="+mj-lt"/>
            </a:endParaRPr>
          </a:p>
          <a:p>
            <a:pPr lvl="1" indent="-228600" algn="l"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rgbClr val="000000"/>
                </a:solidFill>
                <a:latin typeface="+mj-lt"/>
              </a:rPr>
              <a:t>Aesculap</a:t>
            </a:r>
            <a:r>
              <a:rPr lang="en-US" sz="1800" dirty="0">
                <a:solidFill>
                  <a:srgbClr val="000000"/>
                </a:solidFill>
                <a:latin typeface="+mj-lt"/>
              </a:rPr>
              <a:t> belongs to the B. Braun Group with 58,000 employees in more than 60 countries. 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52BB2A08-087F-4788-8B8B-FAA5D2D2593A}"/>
              </a:ext>
            </a:extLst>
          </p:cNvPr>
          <p:cNvSpPr txBox="1">
            <a:spLocks/>
          </p:cNvSpPr>
          <p:nvPr/>
        </p:nvSpPr>
        <p:spPr>
          <a:xfrm>
            <a:off x="6378819" y="5863672"/>
            <a:ext cx="4793609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endParaRPr lang="en-CA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charset="0"/>
            </a:endParaRPr>
          </a:p>
        </p:txBody>
      </p:sp>
      <p:pic>
        <p:nvPicPr>
          <p:cNvPr id="13" name="Picture 5">
            <a:extLst>
              <a:ext uri="{FF2B5EF4-FFF2-40B4-BE49-F238E27FC236}">
                <a16:creationId xmlns:a16="http://schemas.microsoft.com/office/drawing/2014/main" id="{72F206AC-E9CC-471F-BE6C-3036A5D931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284" y="192913"/>
            <a:ext cx="3152598" cy="979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B5F4E0D-B226-4DE4-B3DE-89D5CC7CB19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15581" y="71977"/>
            <a:ext cx="3177590" cy="1220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6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90BE724-AEA2-4487-8DC5-63BE15CEC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Container History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20AF1F0B-091E-4DCD-A65E-9187DF2E4A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3525007"/>
              </p:ext>
            </p:extLst>
          </p:nvPr>
        </p:nvGraphicFramePr>
        <p:xfrm>
          <a:off x="838200" y="2233613"/>
          <a:ext cx="10515600" cy="3716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4B35836E-ECB6-4DBD-ACB0-94EBB983CB4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365" y="6026951"/>
            <a:ext cx="1941401" cy="745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3849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164C57B4-297B-49C8-9B75-E306CFF7C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97" y="567560"/>
            <a:ext cx="3932237" cy="1600200"/>
          </a:xfrm>
        </p:spPr>
        <p:txBody>
          <a:bodyPr/>
          <a:lstStyle/>
          <a:p>
            <a:pPr algn="ctr"/>
            <a:r>
              <a:rPr lang="en-US" dirty="0"/>
              <a:t>The Aesculap </a:t>
            </a:r>
            <a:r>
              <a:rPr lang="en-US" dirty="0" err="1"/>
              <a:t>SterilContainer</a:t>
            </a:r>
            <a:r>
              <a:rPr lang="en-US" dirty="0">
                <a:latin typeface="Palatino Linotype" panose="02040502050505030304" pitchFamily="18" charset="0"/>
              </a:rPr>
              <a:t>™</a:t>
            </a:r>
            <a:r>
              <a:rPr lang="en-US" dirty="0"/>
              <a:t> System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166496D1-FE72-48B5-A145-B238D266720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4325" r="4325"/>
          <a:stretch>
            <a:fillRect/>
          </a:stretch>
        </p:blipFill>
        <p:spPr>
          <a:xfrm>
            <a:off x="3701009" y="156244"/>
            <a:ext cx="8282152" cy="65396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FBE1483-F8A4-41D5-9BFF-D7233D78A6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15" y="5949949"/>
            <a:ext cx="1941401" cy="745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7684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81ABFE6-2EAD-43A1-BCAA-4D0842CBFEB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Aesculap </a:t>
            </a:r>
            <a:r>
              <a:rPr lang="en-US" dirty="0" err="1"/>
              <a:t>SterilContainer</a:t>
            </a:r>
            <a:r>
              <a:rPr lang="en-US" dirty="0">
                <a:latin typeface="Palatino Linotype" panose="02040502050505030304" pitchFamily="18" charset="0"/>
              </a:rPr>
              <a:t>™</a:t>
            </a:r>
            <a:endParaRPr lang="en-US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BB06F99E-3B00-4794-A71D-479D248CED0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endParaRPr lang="en-US" dirty="0"/>
          </a:p>
          <a:p>
            <a:pPr algn="l"/>
            <a:r>
              <a:rPr lang="en-US" dirty="0"/>
              <a:t>8 Product sizes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2 Lid product families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3 Filter product families</a:t>
            </a:r>
          </a:p>
          <a:p>
            <a:pPr algn="l"/>
            <a:endParaRPr lang="en-US" dirty="0"/>
          </a:p>
          <a:p>
            <a:pPr algn="l"/>
            <a:r>
              <a:rPr lang="en-US" b="1" dirty="0"/>
              <a:t>Most sizes available in industry!</a:t>
            </a:r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090A6D49-5B20-40B3-B6F4-2319AB29BB35}"/>
              </a:ext>
            </a:extLst>
          </p:cNvPr>
          <p:cNvPicPr>
            <a:picLocks noGrp="1" noChangeAspect="1"/>
          </p:cNvPicPr>
          <p:nvPr>
            <p:ph type="pic" idx="12"/>
          </p:nvPr>
        </p:nvPicPr>
        <p:blipFill>
          <a:blip r:embed="rId2"/>
          <a:srcRect t="7185" b="7185"/>
          <a:stretch>
            <a:fillRect/>
          </a:stretch>
        </p:blipFill>
        <p:spPr>
          <a:xfrm>
            <a:off x="4065588" y="0"/>
            <a:ext cx="8126412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6BFDAAE-6AEE-4C5A-873D-79028AE0AF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15" y="5949949"/>
            <a:ext cx="1941401" cy="745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9381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12571F7-5BEB-4BD5-A7E1-A3B6617C044B}"/>
              </a:ext>
            </a:extLst>
          </p:cNvPr>
          <p:cNvSpPr/>
          <p:nvPr/>
        </p:nvSpPr>
        <p:spPr>
          <a:xfrm>
            <a:off x="5191108" y="1653136"/>
            <a:ext cx="1941401" cy="17902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2005445" y="86033"/>
            <a:ext cx="8686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spcBef>
                <a:spcPts val="2400"/>
              </a:spcBef>
              <a:spcAft>
                <a:spcPts val="2400"/>
              </a:spcAft>
              <a:defRPr/>
            </a:pPr>
            <a:r>
              <a:rPr lang="en-US" sz="4000" b="1" kern="0" dirty="0">
                <a:latin typeface="Helvetica LT Std"/>
                <a:ea typeface="+mj-ea"/>
                <a:cs typeface="+mj-cs"/>
              </a:rPr>
              <a:t>SterilContainer – Lid Options</a:t>
            </a:r>
          </a:p>
        </p:txBody>
      </p:sp>
      <p:sp>
        <p:nvSpPr>
          <p:cNvPr id="24581" name="Text Box 22"/>
          <p:cNvSpPr txBox="1">
            <a:spLocks noChangeArrowheads="1"/>
          </p:cNvSpPr>
          <p:nvPr/>
        </p:nvSpPr>
        <p:spPr bwMode="auto">
          <a:xfrm>
            <a:off x="5410200" y="1219201"/>
            <a:ext cx="5118100" cy="2846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4300" indent="-114300" eaLnBrk="0" hangingPunct="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000" b="1" u="sng" kern="0" dirty="0">
                <a:latin typeface="+mj-lt"/>
              </a:rPr>
              <a:t>PrimeLine &amp; PrimeLine Pro Lids</a:t>
            </a:r>
          </a:p>
          <a:p>
            <a:pPr marL="342900" lvl="1" indent="-114300" eaLnBrk="0" hangingPunct="0">
              <a:lnSpc>
                <a:spcPct val="80000"/>
              </a:lnSpc>
              <a:spcBef>
                <a:spcPts val="800"/>
              </a:spcBef>
              <a:spcAft>
                <a:spcPts val="600"/>
              </a:spcAft>
              <a:buFontTx/>
              <a:buChar char="–"/>
              <a:defRPr/>
            </a:pPr>
            <a:r>
              <a:rPr lang="en-US" sz="2000" kern="0" dirty="0">
                <a:latin typeface="+mj-lt"/>
              </a:rPr>
              <a:t>Integrated reusable PTFE filter </a:t>
            </a:r>
            <a:br>
              <a:rPr lang="en-US" sz="2000" kern="0" dirty="0">
                <a:latin typeface="+mj-lt"/>
              </a:rPr>
            </a:br>
            <a:r>
              <a:rPr lang="en-US" sz="2000" kern="0" dirty="0">
                <a:latin typeface="+mj-lt"/>
              </a:rPr>
              <a:t>designed 2,200 sterilization cycles</a:t>
            </a:r>
          </a:p>
          <a:p>
            <a:pPr marL="342900" lvl="1" indent="-114300" eaLnBrk="0" hangingPunct="0">
              <a:lnSpc>
                <a:spcPct val="80000"/>
              </a:lnSpc>
              <a:spcBef>
                <a:spcPts val="800"/>
              </a:spcBef>
              <a:spcAft>
                <a:spcPts val="600"/>
              </a:spcAft>
              <a:buFontTx/>
              <a:buChar char="–"/>
              <a:defRPr/>
            </a:pPr>
            <a:r>
              <a:rPr lang="en-US" sz="2000" kern="0" dirty="0">
                <a:latin typeface="+mj-lt"/>
              </a:rPr>
              <a:t>Reusable filter saves time and </a:t>
            </a:r>
            <a:br>
              <a:rPr lang="en-US" sz="2000" kern="0" dirty="0">
                <a:latin typeface="+mj-lt"/>
              </a:rPr>
            </a:br>
            <a:r>
              <a:rPr lang="en-US" sz="2000" kern="0" dirty="0">
                <a:latin typeface="+mj-lt"/>
              </a:rPr>
              <a:t>reduces processing costs</a:t>
            </a:r>
          </a:p>
          <a:p>
            <a:pPr marL="342900" lvl="1" indent="-114300" eaLnBrk="0" hangingPunct="0">
              <a:lnSpc>
                <a:spcPct val="80000"/>
              </a:lnSpc>
              <a:spcBef>
                <a:spcPts val="800"/>
              </a:spcBef>
              <a:spcAft>
                <a:spcPts val="600"/>
              </a:spcAft>
              <a:buFontTx/>
              <a:buChar char="–"/>
              <a:defRPr/>
            </a:pPr>
            <a:r>
              <a:rPr lang="en-US" sz="2000" kern="0" dirty="0">
                <a:latin typeface="+mj-lt"/>
              </a:rPr>
              <a:t>Designed for SterilContainer JK and JS (formerly JN) Series </a:t>
            </a:r>
            <a:br>
              <a:rPr lang="en-US" sz="2000" kern="0" dirty="0">
                <a:latin typeface="+mj-lt"/>
              </a:rPr>
            </a:br>
            <a:r>
              <a:rPr lang="en-US" sz="2000" kern="0" dirty="0">
                <a:latin typeface="+mj-lt"/>
              </a:rPr>
              <a:t>full, three-quarter and half size containers</a:t>
            </a:r>
          </a:p>
        </p:txBody>
      </p:sp>
      <p:sp>
        <p:nvSpPr>
          <p:cNvPr id="24582" name="Text Box 23"/>
          <p:cNvSpPr txBox="1">
            <a:spLocks noChangeArrowheads="1"/>
          </p:cNvSpPr>
          <p:nvPr/>
        </p:nvSpPr>
        <p:spPr bwMode="auto">
          <a:xfrm>
            <a:off x="1206500" y="1219201"/>
            <a:ext cx="4203700" cy="1436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4300" indent="-114300" eaLnBrk="0" hangingPunct="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000" b="1" u="sng" kern="0" dirty="0">
                <a:latin typeface="+mj-lt"/>
              </a:rPr>
              <a:t>Aluminum Lids</a:t>
            </a:r>
          </a:p>
          <a:p>
            <a:pPr marL="342900" lvl="1" indent="-114300" eaLnBrk="0" hangingPunct="0">
              <a:lnSpc>
                <a:spcPct val="80000"/>
              </a:lnSpc>
              <a:spcBef>
                <a:spcPts val="800"/>
              </a:spcBef>
              <a:spcAft>
                <a:spcPts val="600"/>
              </a:spcAft>
              <a:buFontTx/>
              <a:buChar char="–"/>
              <a:defRPr/>
            </a:pPr>
            <a:r>
              <a:rPr lang="en-US" sz="2000" dirty="0">
                <a:latin typeface="+mj-lt"/>
              </a:rPr>
              <a:t> </a:t>
            </a:r>
            <a:r>
              <a:rPr lang="en-US" sz="2000" kern="0" dirty="0">
                <a:latin typeface="+mj-lt"/>
              </a:rPr>
              <a:t>Colored coded lids for </a:t>
            </a:r>
            <a:br>
              <a:rPr lang="en-US" sz="2000" kern="0" dirty="0">
                <a:latin typeface="+mj-lt"/>
              </a:rPr>
            </a:br>
            <a:r>
              <a:rPr lang="en-US" sz="2000" kern="0" dirty="0">
                <a:latin typeface="+mj-lt"/>
              </a:rPr>
              <a:t>easy set identification</a:t>
            </a:r>
          </a:p>
          <a:p>
            <a:pPr marL="342900" lvl="1" indent="-114300" eaLnBrk="0" hangingPunct="0">
              <a:lnSpc>
                <a:spcPct val="80000"/>
              </a:lnSpc>
              <a:spcBef>
                <a:spcPts val="800"/>
              </a:spcBef>
              <a:spcAft>
                <a:spcPts val="600"/>
              </a:spcAft>
              <a:buFontTx/>
              <a:buChar char="–"/>
              <a:defRPr/>
            </a:pPr>
            <a:r>
              <a:rPr lang="en-US" sz="2000" kern="0" dirty="0">
                <a:latin typeface="+mj-lt"/>
              </a:rPr>
              <a:t> Filter - Single Use Paper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9636" y="4152917"/>
            <a:ext cx="8312728" cy="250835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8387DBA-F23B-4FD3-B25B-58DA001FE5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15" y="6036576"/>
            <a:ext cx="1941401" cy="74595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9226DA4-9BFB-4F97-BA39-1FBFB73A7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420" y="25181"/>
            <a:ext cx="10515600" cy="1325563"/>
          </a:xfrm>
        </p:spPr>
        <p:txBody>
          <a:bodyPr/>
          <a:lstStyle/>
          <a:p>
            <a:r>
              <a:rPr lang="en-US" dirty="0"/>
              <a:t>Design Features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4B3C63B1-0896-4E7D-9A42-F463336B011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7693611"/>
              </p:ext>
            </p:extLst>
          </p:nvPr>
        </p:nvGraphicFramePr>
        <p:xfrm>
          <a:off x="189185" y="1513491"/>
          <a:ext cx="11904199" cy="4866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6DE51F1E-7B90-4C36-96D5-FC73E621A96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615" y="6112043"/>
            <a:ext cx="1941401" cy="745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8916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B45C4595-7697-4ED4-9FA7-829D688832E6}"/>
              </a:ext>
            </a:extLst>
          </p:cNvPr>
          <p:cNvPicPr>
            <a:picLocks noGrp="1"/>
          </p:cNvPicPr>
          <p:nvPr>
            <p:ph type="pic" idx="12"/>
          </p:nvPr>
        </p:nvPicPr>
        <p:blipFill>
          <a:blip r:embed="rId2"/>
          <a:srcRect l="10441" r="10441"/>
          <a:stretch>
            <a:fillRect/>
          </a:stretch>
        </p:blipFill>
        <p:spPr>
          <a:xfrm>
            <a:off x="4066363" y="0"/>
            <a:ext cx="8125637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736A5F6-A2F1-4738-A128-E1234284FB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15" y="5949949"/>
            <a:ext cx="1941401" cy="74595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18EBE17-8BA3-49CD-A6DA-53B1B81481A0}"/>
              </a:ext>
            </a:extLst>
          </p:cNvPr>
          <p:cNvSpPr/>
          <p:nvPr/>
        </p:nvSpPr>
        <p:spPr>
          <a:xfrm>
            <a:off x="157456" y="2459504"/>
            <a:ext cx="376512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err="1"/>
              <a:t>Aesculap</a:t>
            </a:r>
            <a:r>
              <a:rPr lang="en-US" sz="2200" b="1" dirty="0"/>
              <a:t> complementary offerings: </a:t>
            </a:r>
          </a:p>
          <a:p>
            <a:endParaRPr lang="en-US" sz="22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Laparoscopic instruments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Trocars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Surgical</a:t>
            </a:r>
            <a:r>
              <a:rPr lang="en-US" b="1" dirty="0"/>
              <a:t> </a:t>
            </a:r>
            <a:r>
              <a:rPr lang="en-US" dirty="0"/>
              <a:t>instruments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Neuroendoscopy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01782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tmml-Presentation-template">
  <a:themeElements>
    <a:clrScheme name="Custom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21B29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C21B29"/>
      </a:hlink>
      <a:folHlink>
        <a:srgbClr val="C21B29"/>
      </a:folHlink>
    </a:clrScheme>
    <a:fontScheme name="Custom 3">
      <a:majorFont>
        <a:latin typeface="Helvetica LT Std Black"/>
        <a:ea typeface=""/>
        <a:cs typeface=""/>
      </a:majorFont>
      <a:minorFont>
        <a:latin typeface="Helvetica LT St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ml-Presentation1" id="{AA480B85-1EFF-B644-B6FD-6EEEE63DE7BC}" vid="{B20E91B1-B712-7F4C-BB79-48F5C241728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1803</TotalTime>
  <Words>320</Words>
  <Application>Microsoft Office PowerPoint</Application>
  <PresentationFormat>Widescreen</PresentationFormat>
  <Paragraphs>69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Helvetica</vt:lpstr>
      <vt:lpstr>Helvetica LT Std</vt:lpstr>
      <vt:lpstr>Helvetica LT Std Black</vt:lpstr>
      <vt:lpstr>Palatino Linotype</vt:lpstr>
      <vt:lpstr>tmml-Presentation-template</vt:lpstr>
      <vt:lpstr>PowerPoint Presentation</vt:lpstr>
      <vt:lpstr>PowerPoint Presentation</vt:lpstr>
      <vt:lpstr>30+ Years of Partnership</vt:lpstr>
      <vt:lpstr>Container History</vt:lpstr>
      <vt:lpstr>The Aesculap SterilContainer™ System</vt:lpstr>
      <vt:lpstr>Aesculap SterilContainer™</vt:lpstr>
      <vt:lpstr>PowerPoint Presentation</vt:lpstr>
      <vt:lpstr>Design Features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Evolution of Container Systems</dc:title>
  <dc:creator>Ann Stubbins</dc:creator>
  <cp:lastModifiedBy>Steve Mortier</cp:lastModifiedBy>
  <cp:revision>27</cp:revision>
  <dcterms:created xsi:type="dcterms:W3CDTF">2019-01-29T16:42:43Z</dcterms:created>
  <dcterms:modified xsi:type="dcterms:W3CDTF">2021-07-29T19:39:37Z</dcterms:modified>
</cp:coreProperties>
</file>